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4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9" r:id="rId11"/>
    <p:sldId id="265" r:id="rId12"/>
    <p:sldId id="266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69970DB-5B99-4067-BC38-A4295B1177B7}">
          <p14:sldIdLst>
            <p14:sldId id="256"/>
            <p14:sldId id="264"/>
            <p14:sldId id="267"/>
            <p14:sldId id="268"/>
            <p14:sldId id="258"/>
            <p14:sldId id="259"/>
            <p14:sldId id="260"/>
            <p14:sldId id="261"/>
            <p14:sldId id="262"/>
            <p14:sldId id="269"/>
            <p14:sldId id="265"/>
            <p14:sldId id="266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01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tx2">
            <a:lumMod val="60000"/>
            <a:lumOff val="40000"/>
          </a:schemeClr>
        </a:solidFill>
        <a:ln>
          <a:solidFill>
            <a:schemeClr val="bg1"/>
          </a:solidFill>
        </a:ln>
      </c:spPr>
    </c:sideWall>
    <c:backWall>
      <c:thickness val="0"/>
      <c:spPr>
        <a:solidFill>
          <a:schemeClr val="tx2">
            <a:lumMod val="60000"/>
            <a:lumOff val="40000"/>
          </a:schemeClr>
        </a:solidFill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0.1812473267230485"/>
          <c:y val="3.0168471017993959E-2"/>
          <c:w val="0.64600879751142215"/>
          <c:h val="0.853953839047260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rgbClr val="00B050"/>
              </a:solidFill>
            </a:ln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_(* #,##0.00_);_(* \(#,##0.00\);_(* "-"??_);_(@_)</c:formatCode>
                <c:ptCount val="5"/>
                <c:pt idx="0">
                  <c:v>680049</c:v>
                </c:pt>
                <c:pt idx="1">
                  <c:v>529062</c:v>
                </c:pt>
                <c:pt idx="2">
                  <c:v>339996</c:v>
                </c:pt>
                <c:pt idx="3">
                  <c:v>343094</c:v>
                </c:pt>
                <c:pt idx="4">
                  <c:v>354164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_(* #,##0.00_);_(* \(#,##0.00\);_(* "-"??_);_(@_)</c:formatCode>
                <c:ptCount val="5"/>
                <c:pt idx="0">
                  <c:v>683214</c:v>
                </c:pt>
                <c:pt idx="1">
                  <c:v>538440</c:v>
                </c:pt>
                <c:pt idx="2">
                  <c:v>343496</c:v>
                </c:pt>
                <c:pt idx="3">
                  <c:v>346094</c:v>
                </c:pt>
                <c:pt idx="4">
                  <c:v>356664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130240"/>
        <c:axId val="105140224"/>
        <c:axId val="136007168"/>
      </c:bar3DChart>
      <c:catAx>
        <c:axId val="10513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5140224"/>
        <c:crosses val="autoZero"/>
        <c:auto val="1"/>
        <c:lblAlgn val="ctr"/>
        <c:lblOffset val="100"/>
        <c:noMultiLvlLbl val="0"/>
      </c:catAx>
      <c:valAx>
        <c:axId val="105140224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05130240"/>
        <c:crosses val="autoZero"/>
        <c:crossBetween val="between"/>
      </c:valAx>
      <c:serAx>
        <c:axId val="136007168"/>
        <c:scaling>
          <c:orientation val="minMax"/>
        </c:scaling>
        <c:delete val="1"/>
        <c:axPos val="b"/>
        <c:majorTickMark val="out"/>
        <c:minorTickMark val="none"/>
        <c:tickLblPos val="nextTo"/>
        <c:crossAx val="105140224"/>
        <c:crosses val="autoZero"/>
      </c:serAx>
    </c:plotArea>
    <c:legend>
      <c:legendPos val="r"/>
      <c:layout/>
      <c:overlay val="0"/>
      <c:spPr>
        <a:ln>
          <a:solidFill>
            <a:schemeClr val="accent4">
              <a:lumMod val="50000"/>
            </a:schemeClr>
          </a:solidFill>
        </a:ln>
      </c:spPr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бюджетам субъектов РФ и муниципальных образований</c:v>
                </c:pt>
                <c:pt idx="13">
                  <c:v>условно утверждаемые расходы</c:v>
                </c:pt>
                <c:pt idx="14">
                  <c:v>Всего расходов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27300.83</c:v>
                </c:pt>
                <c:pt idx="1">
                  <c:v>586.29999999999995</c:v>
                </c:pt>
                <c:pt idx="2">
                  <c:v>602.85</c:v>
                </c:pt>
                <c:pt idx="3">
                  <c:v>2893.49</c:v>
                </c:pt>
                <c:pt idx="4">
                  <c:v>5087.6099999999997</c:v>
                </c:pt>
                <c:pt idx="5">
                  <c:v>220992.48</c:v>
                </c:pt>
                <c:pt idx="6">
                  <c:v>9026.92</c:v>
                </c:pt>
                <c:pt idx="7">
                  <c:v>500</c:v>
                </c:pt>
                <c:pt idx="8">
                  <c:v>25736.5</c:v>
                </c:pt>
                <c:pt idx="9">
                  <c:v>1870</c:v>
                </c:pt>
                <c:pt idx="10">
                  <c:v>1134.02</c:v>
                </c:pt>
                <c:pt idx="11">
                  <c:v>200</c:v>
                </c:pt>
                <c:pt idx="12">
                  <c:v>34898.400000000001</c:v>
                </c:pt>
                <c:pt idx="14">
                  <c:v>330829.40000000002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бюджетам субъектов РФ и муниципальных образований</c:v>
                </c:pt>
                <c:pt idx="13">
                  <c:v>условно утверждаемые расходы</c:v>
                </c:pt>
                <c:pt idx="14">
                  <c:v>Всего расходов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30743.75</c:v>
                </c:pt>
                <c:pt idx="1">
                  <c:v>605.6</c:v>
                </c:pt>
                <c:pt idx="2">
                  <c:v>590</c:v>
                </c:pt>
                <c:pt idx="3">
                  <c:v>2787.11</c:v>
                </c:pt>
                <c:pt idx="4">
                  <c:v>1582.15</c:v>
                </c:pt>
                <c:pt idx="5">
                  <c:v>216751.77</c:v>
                </c:pt>
                <c:pt idx="6">
                  <c:v>10675.07</c:v>
                </c:pt>
                <c:pt idx="7">
                  <c:v>390</c:v>
                </c:pt>
                <c:pt idx="8">
                  <c:v>22173.5</c:v>
                </c:pt>
                <c:pt idx="9">
                  <c:v>2001.3</c:v>
                </c:pt>
                <c:pt idx="10">
                  <c:v>1280.18</c:v>
                </c:pt>
                <c:pt idx="11">
                  <c:v>147.22</c:v>
                </c:pt>
                <c:pt idx="12">
                  <c:v>34898.400000000001</c:v>
                </c:pt>
                <c:pt idx="13">
                  <c:v>8323.75</c:v>
                </c:pt>
                <c:pt idx="14">
                  <c:v>332949.8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государственного и муниципального долга</c:v>
                </c:pt>
                <c:pt idx="12">
                  <c:v>Межбюджетные трансферты бюджетам субъектов РФ и муниципальных образований</c:v>
                </c:pt>
                <c:pt idx="13">
                  <c:v>условно утверждаемые расходы</c:v>
                </c:pt>
                <c:pt idx="14">
                  <c:v>Всего расходов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  <c:pt idx="0">
                  <c:v>29149.19</c:v>
                </c:pt>
                <c:pt idx="1">
                  <c:v>606.9</c:v>
                </c:pt>
                <c:pt idx="2">
                  <c:v>575</c:v>
                </c:pt>
                <c:pt idx="3">
                  <c:v>2127.11</c:v>
                </c:pt>
                <c:pt idx="4">
                  <c:v>0</c:v>
                </c:pt>
                <c:pt idx="5">
                  <c:v>223537.58</c:v>
                </c:pt>
                <c:pt idx="6">
                  <c:v>9656.44</c:v>
                </c:pt>
                <c:pt idx="7">
                  <c:v>0</c:v>
                </c:pt>
                <c:pt idx="8">
                  <c:v>22166.5</c:v>
                </c:pt>
                <c:pt idx="9">
                  <c:v>2001.3</c:v>
                </c:pt>
                <c:pt idx="10">
                  <c:v>1280.18</c:v>
                </c:pt>
                <c:pt idx="11">
                  <c:v>100</c:v>
                </c:pt>
                <c:pt idx="12">
                  <c:v>34898.400000000001</c:v>
                </c:pt>
                <c:pt idx="13">
                  <c:v>17163.09</c:v>
                </c:pt>
                <c:pt idx="14">
                  <c:v>343261.69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05496576"/>
        <c:axId val="105498112"/>
        <c:axId val="136006272"/>
      </c:bar3DChart>
      <c:catAx>
        <c:axId val="105496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05498112"/>
        <c:crosses val="autoZero"/>
        <c:auto val="1"/>
        <c:lblAlgn val="ctr"/>
        <c:lblOffset val="100"/>
        <c:noMultiLvlLbl val="0"/>
      </c:catAx>
      <c:valAx>
        <c:axId val="10549811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05496576"/>
        <c:crosses val="autoZero"/>
        <c:crossBetween val="between"/>
      </c:valAx>
      <c:serAx>
        <c:axId val="136006272"/>
        <c:scaling>
          <c:orientation val="minMax"/>
        </c:scaling>
        <c:delete val="1"/>
        <c:axPos val="b"/>
        <c:majorTickMark val="out"/>
        <c:minorTickMark val="none"/>
        <c:tickLblPos val="nextTo"/>
        <c:crossAx val="105498112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34480412170702E-2"/>
          <c:y val="9.2169416112264452E-2"/>
          <c:w val="0.55961407601827551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tx1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-2.6340891416350733E-2"/>
                  <c:y val="-8.74477676129998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0655681928647791E-3"/>
                  <c:y val="-0.180041095672211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998614756488769E-2"/>
                  <c:y val="-4.09535894998964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695167444347234E-2"/>
                  <c:y val="-0.113775120658805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5545117624185865"/>
                  <c:y val="-6.03698610499041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Культура и кинематография</c:v>
                </c:pt>
                <c:pt idx="2">
                  <c:v>Здравоохранение</c:v>
                </c:pt>
                <c:pt idx="3">
                  <c:v>Социальная политика</c:v>
                </c:pt>
                <c:pt idx="4">
                  <c:v>Физическая культура и спорт</c:v>
                </c:pt>
                <c:pt idx="5">
                  <c:v>Средства массовой информации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220992.48</c:v>
                </c:pt>
                <c:pt idx="1">
                  <c:v>9026.92</c:v>
                </c:pt>
                <c:pt idx="2">
                  <c:v>500</c:v>
                </c:pt>
                <c:pt idx="3">
                  <c:v>25736.5</c:v>
                </c:pt>
                <c:pt idx="4">
                  <c:v>1870</c:v>
                </c:pt>
                <c:pt idx="5">
                  <c:v>1134.02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</c:v>
                </c:pt>
                <c:pt idx="1">
                  <c:v>3312.5</c:v>
                </c:pt>
                <c:pt idx="2">
                  <c:v>22081</c:v>
                </c:pt>
                <c:pt idx="3">
                  <c:v>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2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Общее образование</c:v>
                </c:pt>
                <c:pt idx="1">
                  <c:v>Повышение квалификации и переподготовка</c:v>
                </c:pt>
                <c:pt idx="2">
                  <c:v>Молодежная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208393.95</c:v>
                </c:pt>
                <c:pt idx="1">
                  <c:v>803.2</c:v>
                </c:pt>
                <c:pt idx="2">
                  <c:v>2158.27</c:v>
                </c:pt>
                <c:pt idx="3">
                  <c:v>9637.06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10295680"/>
        <c:axId val="109838720"/>
        <c:axId val="0"/>
      </c:bar3DChart>
      <c:catAx>
        <c:axId val="110295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09838720"/>
        <c:crosses val="autoZero"/>
        <c:auto val="1"/>
        <c:lblAlgn val="ctr"/>
        <c:lblOffset val="100"/>
        <c:noMultiLvlLbl val="0"/>
      </c:catAx>
      <c:valAx>
        <c:axId val="109838720"/>
        <c:scaling>
          <c:orientation val="minMax"/>
          <c:max val="25000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10295680"/>
        <c:crosses val="autoZero"/>
        <c:crossBetween val="between"/>
        <c:majorUnit val="50000"/>
        <c:minorUnit val="1000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ln>
          <a:solidFill>
            <a:schemeClr val="bg1"/>
          </a:solidFill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8518518518518517E-2"/>
                  <c:y val="5.39447066756574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61728395061727E-2"/>
                  <c:y val="-8.091706001348618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0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доходы муниципального района </c:v>
                </c:pt>
                <c:pt idx="1">
                  <c:v>доходы сельских поселений</c:v>
                </c:pt>
                <c:pt idx="2">
                  <c:v>Всего налоговых и неналоговых доходов</c:v>
                </c:pt>
              </c:strCache>
            </c:strRef>
          </c:cat>
          <c:val>
            <c:numRef>
              <c:f>Лист1!$B$2:$B$5</c:f>
              <c:numCache>
                <c:formatCode>_(* #,##0.00_);_(* \(#,##0.00\);_(* "-"??_);_(@_)</c:formatCode>
                <c:ptCount val="4"/>
                <c:pt idx="0">
                  <c:v>74596.497000000003</c:v>
                </c:pt>
                <c:pt idx="1">
                  <c:v>13150.279</c:v>
                </c:pt>
                <c:pt idx="2">
                  <c:v>87746.775999999998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1.5432098765431957E-3"/>
                  <c:y val="-5.12474713418745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-6.473364801078894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-3.77612946729602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доходы муниципального района </c:v>
                </c:pt>
                <c:pt idx="1">
                  <c:v>доходы сельских поселений</c:v>
                </c:pt>
                <c:pt idx="2">
                  <c:v>Всего налоговых и неналоговых доходов</c:v>
                </c:pt>
              </c:strCache>
            </c:strRef>
          </c:cat>
          <c:val>
            <c:numRef>
              <c:f>Лист1!$C$2:$C$5</c:f>
              <c:numCache>
                <c:formatCode>_(* #,##0.00_);_(* \(#,##0.00\);_(* "-"??_);_(@_)</c:formatCode>
                <c:ptCount val="4"/>
                <c:pt idx="0">
                  <c:v>78673.887000000002</c:v>
                </c:pt>
                <c:pt idx="1">
                  <c:v>13706.678</c:v>
                </c:pt>
                <c:pt idx="2">
                  <c:v>92380.565000000002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7.716049382716049E-3"/>
                  <c:y val="2.6972353337829714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5.39447066756574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доходы муниципального района </c:v>
                </c:pt>
                <c:pt idx="1">
                  <c:v>доходы сельских поселений</c:v>
                </c:pt>
                <c:pt idx="2">
                  <c:v>Всего налоговых и неналоговых доходов</c:v>
                </c:pt>
              </c:strCache>
            </c:strRef>
          </c:cat>
          <c:val>
            <c:numRef>
              <c:f>Лист1!$D$2:$D$5</c:f>
              <c:numCache>
                <c:formatCode>_(* #,##0.00_);_(* \(#,##0.00\);_(* "-"??_);_(@_)</c:formatCode>
                <c:ptCount val="4"/>
                <c:pt idx="0">
                  <c:v>75780</c:v>
                </c:pt>
                <c:pt idx="1">
                  <c:v>12883.55</c:v>
                </c:pt>
                <c:pt idx="2">
                  <c:v>88663.55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6975308641975335E-2"/>
                  <c:y val="-5.93391773432231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57E-2"/>
                  <c:y val="-3.77612946729602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77612946729602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доходы муниципального района </c:v>
                </c:pt>
                <c:pt idx="1">
                  <c:v>доходы сельских поселений</c:v>
                </c:pt>
                <c:pt idx="2">
                  <c:v>Всего налоговых и неналоговых доходов</c:v>
                </c:pt>
              </c:strCache>
            </c:strRef>
          </c:cat>
          <c:val>
            <c:numRef>
              <c:f>Лист1!$E$2:$E$5</c:f>
              <c:numCache>
                <c:formatCode>_(* #,##0.00_);_(* \(#,##0.00\);_(* "-"??_);_(@_)</c:formatCode>
                <c:ptCount val="4"/>
                <c:pt idx="0">
                  <c:v>80095</c:v>
                </c:pt>
                <c:pt idx="1">
                  <c:v>13134.73</c:v>
                </c:pt>
                <c:pt idx="2">
                  <c:v>93229.73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3209876543209902E-2"/>
                  <c:y val="2.4724371608292368E-1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6358024691358028E-2"/>
                  <c:y val="8.091706001348618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098765432098762E-2"/>
                  <c:y val="-2.697235333782872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доходы муниципального района </c:v>
                </c:pt>
                <c:pt idx="1">
                  <c:v>доходы сельских поселений</c:v>
                </c:pt>
                <c:pt idx="2">
                  <c:v>Всего налоговых и неналоговых доходов</c:v>
                </c:pt>
              </c:strCache>
            </c:strRef>
          </c:cat>
          <c:val>
            <c:numRef>
              <c:f>Лист1!$F$2:$F$5</c:f>
              <c:numCache>
                <c:formatCode>_(* #,##0.00_);_(* \(#,##0.00\);_(* "-"??_);_(@_)</c:formatCode>
                <c:ptCount val="4"/>
                <c:pt idx="0">
                  <c:v>83092</c:v>
                </c:pt>
                <c:pt idx="1">
                  <c:v>13402.43</c:v>
                </c:pt>
                <c:pt idx="2">
                  <c:v>96494.43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110592"/>
        <c:axId val="110112128"/>
        <c:axId val="0"/>
      </c:bar3DChart>
      <c:catAx>
        <c:axId val="11011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10112128"/>
        <c:crosses val="autoZero"/>
        <c:auto val="1"/>
        <c:lblAlgn val="ctr"/>
        <c:lblOffset val="100"/>
        <c:noMultiLvlLbl val="0"/>
      </c:catAx>
      <c:valAx>
        <c:axId val="11011212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10110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70246427529891"/>
          <c:y val="3.4578556979096425E-2"/>
          <c:w val="0.75647953728006223"/>
          <c:h val="0.76042752241944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 год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802469135802469E-2"/>
                  <c:y val="-5.394470667565695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4.85502360080917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97634.68</c:v>
                </c:pt>
                <c:pt idx="1">
                  <c:v>184119</c:v>
                </c:pt>
                <c:pt idx="2">
                  <c:v>204111.44</c:v>
                </c:pt>
                <c:pt idx="3">
                  <c:v>63069.120000000003</c:v>
                </c:pt>
                <c:pt idx="4">
                  <c:v>548934.24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4.855023600809170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50617283950615E-2"/>
                  <c:y val="-8.091706001348618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04938271604937E-2"/>
                  <c:y val="5.39447066756574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691358024691357E-2"/>
                  <c:y val="-1.07889413351314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975308641975308E-2"/>
                  <c:y val="-2.157788267026295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87179.73</c:v>
                </c:pt>
                <c:pt idx="1">
                  <c:v>131773.79500000001</c:v>
                </c:pt>
                <c:pt idx="2">
                  <c:v>165408.65599999999</c:v>
                </c:pt>
                <c:pt idx="3">
                  <c:v>12481.264999999999</c:v>
                </c:pt>
                <c:pt idx="4">
                  <c:v>396843.446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69E-2"/>
                  <c:y val="-2.697235333782872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296296296296294E-3"/>
                  <c:y val="-3.506405933917729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432098765432098E-2"/>
                  <c:y val="-3.506405933917734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72666</c:v>
                </c:pt>
                <c:pt idx="1">
                  <c:v>10654.9</c:v>
                </c:pt>
                <c:pt idx="2">
                  <c:v>168015.5</c:v>
                </c:pt>
                <c:pt idx="4">
                  <c:v>251336.4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69E-2"/>
                  <c:y val="-4.585300067430883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3.506405933917734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57E-2"/>
                  <c:y val="-6.203641267700606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4937E-2"/>
                  <c:y val="-6.743088334457181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74710.5</c:v>
                </c:pt>
                <c:pt idx="1">
                  <c:v>2680.5</c:v>
                </c:pt>
                <c:pt idx="2">
                  <c:v>172463.8</c:v>
                </c:pt>
                <c:pt idx="4">
                  <c:v>249854.8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1.348617666891436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5.39447066756574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61728395061727E-2"/>
                  <c:y val="2.697235333782872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691358024691471E-2"/>
                  <c:y val="0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всего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74710.5</c:v>
                </c:pt>
                <c:pt idx="1">
                  <c:v>2736.1</c:v>
                </c:pt>
                <c:pt idx="2">
                  <c:v>180223.1</c:v>
                </c:pt>
                <c:pt idx="4">
                  <c:v>257669.7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352640"/>
        <c:axId val="110374912"/>
      </c:barChart>
      <c:catAx>
        <c:axId val="11035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10374912"/>
        <c:crosses val="autoZero"/>
        <c:auto val="1"/>
        <c:lblAlgn val="ctr"/>
        <c:lblOffset val="100"/>
        <c:noMultiLvlLbl val="0"/>
      </c:catAx>
      <c:valAx>
        <c:axId val="11037491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bg1"/>
                </a:solidFill>
              </a:defRPr>
            </a:pPr>
            <a:endParaRPr lang="ru-RU"/>
          </a:p>
        </c:txPr>
        <c:crossAx val="11035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98760571595222"/>
          <c:y val="0.32099649040835504"/>
          <c:w val="0.14075313502478856"/>
          <c:h val="0.37958490185355287"/>
        </c:manualLayout>
      </c:layout>
      <c:overlay val="0"/>
      <c:txPr>
        <a:bodyPr/>
        <a:lstStyle/>
        <a:p>
          <a:pPr>
            <a:defRPr sz="14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FD91D-8579-4A47-99AD-3E3A74701A19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F1665-96B5-4D98-9BDC-82C096284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3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F1665-96B5-4D98-9BDC-82C09628478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96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F1665-96B5-4D98-9BDC-82C09628478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54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F6F2C0-3E2A-4826-8F2D-08350708B0E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35886F-5CEE-4266-8330-F9226D92731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Открытый бюджет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Муниципального образования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«</a:t>
            </a:r>
            <a:r>
              <a:rPr lang="ru-RU" sz="24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400" dirty="0" smtClean="0">
                <a:solidFill>
                  <a:schemeClr val="bg1"/>
                </a:solidFill>
              </a:rPr>
              <a:t> район»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2013-2015</a:t>
            </a:r>
            <a:r>
              <a:rPr lang="ru-RU" sz="1200" dirty="0" smtClean="0">
                <a:solidFill>
                  <a:schemeClr val="bg1"/>
                </a:solidFill>
              </a:rPr>
              <a:t> гг</a:t>
            </a:r>
            <a:r>
              <a:rPr lang="ru-RU" sz="12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2856"/>
            <a:ext cx="76200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0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Муниципальный долг муниципального образования «</a:t>
            </a:r>
            <a:r>
              <a:rPr lang="ru-RU" sz="24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400" dirty="0" smtClean="0">
                <a:solidFill>
                  <a:schemeClr val="bg1"/>
                </a:solidFill>
              </a:rPr>
              <a:t> район»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352373"/>
              </p:ext>
            </p:extLst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83720"/>
                <a:gridCol w="2221961"/>
                <a:gridCol w="226651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По состоянию</a:t>
                      </a:r>
                      <a:endParaRPr lang="ru-RU" b="0" baseline="0" dirty="0">
                        <a:solidFill>
                          <a:schemeClr val="bg1"/>
                        </a:solidFill>
                      </a:endParaRPr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Муниципальный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 долг, </a:t>
                      </a:r>
                      <a:r>
                        <a:rPr lang="ru-RU" b="0" baseline="0" dirty="0" err="1" smtClean="0">
                          <a:solidFill>
                            <a:schemeClr val="bg1"/>
                          </a:solidFill>
                        </a:rPr>
                        <a:t>тыс.руб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муниципальным гарантиям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бюджетным кредитам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01.01.2011г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10524,07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6124,07</a:t>
                      </a:r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01.01.2012г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6988,40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6988,40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01.01.2013г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5634,00</a:t>
                      </a:r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5634,0</a:t>
                      </a:r>
                      <a:r>
                        <a:rPr lang="en-US" dirty="0"/>
                        <a:t>0</a:t>
                      </a:r>
                      <a:endParaRPr lang="en-US" dirty="0" smtClean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01.01.2014г (прогноз)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01.01.2015г (прогноз)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2500,00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 01.01.2016г (прогноз)</a:t>
                      </a:r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100771" marR="10077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Перечень муниципальных целевых программ финансируемых за счет средств бюджета муниципального образования «Онгудайский район» в 2013г.</a:t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52568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-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МЦП «Развитие малого предпринимательства в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районе на 2013-2015г»;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«Развитие агропромышленного комплекса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Онгудайского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района на 2011-2014г»;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«Реализация молодежной политики в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районе на 2010-2013г»;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-Районная подпрограмма «Социальная поддержка населения муниципального образования «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«Улучшение условий и охраны труда в муниципальном образовании «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район» на 2011-2013г»;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«Оборудование медицинских кабинетов образовательных учреждений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Онгудайского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района медицинским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оборуддованием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и инструментарием на 2012-2015г»;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«Энергосбережение в МО «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районе на 2010-2015г»;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«Обеспечение населения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Онгудайского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района питьевой водой на 2010-2015г»;</a:t>
            </a:r>
          </a:p>
          <a:p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-МЦП «Комплексные меры по противодействию незаконному обороту и потреблению наркотических средств, психотропных веществ и их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прекурсоров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районе на 2011-2014г»;</a:t>
            </a:r>
          </a:p>
        </p:txBody>
      </p:sp>
    </p:spTree>
    <p:extLst>
      <p:ext uri="{BB962C8B-B14F-4D97-AF65-F5344CB8AC3E}">
        <p14:creationId xmlns:p14="http://schemas.microsoft.com/office/powerpoint/2010/main" val="42678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-МЦП «Патриотическое воспитание граждан в 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Онгудайском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районе на 2011-2015г»;</a:t>
            </a:r>
          </a:p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-МЦП «О мерах по противодействию терроризму и экстремизму в МО «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район» на 2012-2014г»;</a:t>
            </a:r>
          </a:p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-МЦП «Медико-социальная поддержка слабозащищенных категорий населения в МО «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район» на 2012-2014г»;</a:t>
            </a:r>
          </a:p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-Программа комплексного развития систем коммунальной инфраструктуры МО «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район» на 2011-2020г»</a:t>
            </a:r>
          </a:p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-МЦП «Обеспечение деятельности администрации района (аймака) муниципального образования «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Онгудайский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район» и ее структурных подразделений на 2013-2015г»</a:t>
            </a:r>
          </a:p>
          <a:p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-МЦП «Благоустройство территории </a:t>
            </a:r>
            <a:r>
              <a:rPr lang="ru-RU" sz="1700" dirty="0" err="1" smtClean="0">
                <a:solidFill>
                  <a:schemeClr val="accent4">
                    <a:lumMod val="50000"/>
                  </a:schemeClr>
                </a:solidFill>
              </a:rPr>
              <a:t>Онгудайского</a:t>
            </a:r>
            <a:r>
              <a:rPr lang="ru-RU" sz="1700" dirty="0" smtClean="0">
                <a:solidFill>
                  <a:schemeClr val="accent4">
                    <a:lumMod val="50000"/>
                  </a:schemeClr>
                </a:solidFill>
              </a:rPr>
              <a:t> района на 2012-2014г»</a:t>
            </a:r>
          </a:p>
          <a:p>
            <a:endParaRPr lang="ru-RU" sz="17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26662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+mn-lt"/>
              </a:rPr>
              <a:t>Условия Соглашения о мерах по повышению эффективности использования бюджетных средств и увеличению поступлений налоговых и неналоговых доходов бюджета муниципального образования «</a:t>
            </a:r>
            <a:r>
              <a:rPr lang="ru-RU" sz="2000" dirty="0" err="1">
                <a:solidFill>
                  <a:schemeClr val="bg1"/>
                </a:solidFill>
                <a:latin typeface="+mn-lt"/>
              </a:rPr>
              <a:t>Онгудайский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район»</a:t>
            </a:r>
            <a:br>
              <a:rPr lang="ru-RU" sz="2000" dirty="0">
                <a:solidFill>
                  <a:schemeClr val="bg1"/>
                </a:solidFill>
                <a:latin typeface="+mn-lt"/>
              </a:rPr>
            </a:b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1.Утвердить план мероприятий по увеличению налоговых и неналоговых доходов консолидированного бюджета муниципального образования и принимать меры по его реализации;</a:t>
            </a:r>
          </a:p>
          <a:p>
            <a:pPr marL="13716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2.Не устанавливать вновь принимаемые расходные обязательства муниципального образования, если они не обеспечены источниками финансирования;</a:t>
            </a:r>
          </a:p>
          <a:p>
            <a:pPr marL="137160" indent="0" algn="just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3.Не принимать решений об увеличении расходов на управление в течение года, в том числе о повышении оплаты труда работников органов местного самоуправления и муниципальных учреждений, муниципальных должностей и муниципальных служащих сверх размеров, предусмотренных для работников на республиканском уровне; 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4.Дефицит местного бюджета не должен превышать 5 процентов утвержденного общего годового объема доходов бюджета муниципального образования без учета утвержденного объема безвозмездных поступлений (или) поступлений налоговых доходов по дополнительным нормативам отчислений;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5.Принимать решения об увеличении долговых обязательств муниципального образования по согласованию с Министерством финансов Республики Алтай.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6.При формировании структуры исполнительно-распорядительных, представительных и контрольных органов муниципального района учитывать рекомендации Правительства Республики Алтай и др.</a:t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4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Условия положения </a:t>
            </a:r>
            <a:r>
              <a:rPr lang="ru-RU" sz="17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 </a:t>
            </a:r>
            <a:br>
              <a:rPr lang="ru-RU" sz="17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</a:br>
            <a:r>
              <a:rPr lang="ru-RU" sz="170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О БЮДЖЕТНОМ ПРОЦЕССЕ В МУНИЦИПАЛЬНОМ ОБРАЗОВАНИИ «ОНГУДАЙСКИЙ РАЙОН</a:t>
            </a:r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» </a:t>
            </a:r>
            <a:b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</a:br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Положение принято решением сессии районного Совета депутатов муниципального образования «</a:t>
            </a:r>
            <a:r>
              <a:rPr lang="ru-RU" sz="170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Онгудайский</a:t>
            </a:r>
            <a:r>
              <a:rPr lang="ru-RU" sz="17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/>
              </a:rPr>
              <a:t> район» №5/3 от 22.07.2008г</a:t>
            </a:r>
            <a:r>
              <a:rPr lang="ru-RU" sz="1700" dirty="0">
                <a:solidFill>
                  <a:srgbClr val="0070C0"/>
                </a:solidFill>
                <a:effectLst/>
                <a:ea typeface="Times New Roman"/>
              </a:rPr>
              <a:t/>
            </a:r>
            <a:br>
              <a:rPr lang="ru-RU" sz="1700" dirty="0">
                <a:solidFill>
                  <a:srgbClr val="0070C0"/>
                </a:solidFill>
                <a:effectLst/>
                <a:ea typeface="Times New Roman"/>
              </a:rPr>
            </a:br>
            <a:endParaRPr lang="ru-RU" sz="17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Участники бюджетного процесса:</a:t>
            </a: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-Глава района (аймака);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-Совет депутатов района (аймака);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-Администрация района (аймака) муниципального образования «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 район» (далее –      Администрация района (аймака);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-Управление по экономике и финансам администрации муниципального образования «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 район» (далее-Управление по экономике и финансам);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-Контрольно-счетная комиссия муниципального образования «</a:t>
            </a:r>
            <a:r>
              <a:rPr lang="ru-RU" sz="2200" dirty="0" err="1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район, данный орган переименован в контрольно-счетную палату.</a:t>
            </a:r>
            <a:endParaRPr lang="ru-RU" sz="2200" dirty="0">
              <a:solidFill>
                <a:schemeClr val="accent4">
                  <a:lumMod val="75000"/>
                </a:schemeClr>
              </a:solidFill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-Главные распорядители (распорядители) бюджетных средств;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-главные администраторы (администраторы) доходов бюджета;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-главные администраторы (администраторы) источников финансирования дефицита бюджета;</a:t>
            </a: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-получатели бюджетных средств.</a:t>
            </a:r>
          </a:p>
          <a:p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 иные органы, на которые бюджетным законодательством Российской Федерации и Республики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Алтай</a:t>
            </a:r>
          </a:p>
          <a:p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Основные этапы бюджетного процесса: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Внесение </a:t>
            </a:r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проекта решения  о местном бюджете в Совет депутатов района(аймака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);</a:t>
            </a:r>
          </a:p>
          <a:p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Рассмотрение и утверждение проекта Решения о бюджете муниципального образования «</a:t>
            </a:r>
            <a:r>
              <a:rPr lang="ru-RU" sz="2200" dirty="0" err="1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 район»;</a:t>
            </a:r>
          </a:p>
          <a:p>
            <a:r>
              <a:rPr lang="ru-RU" sz="2200" dirty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Исполнение бюджета муниципального образования «</a:t>
            </a:r>
            <a:r>
              <a:rPr lang="ru-RU" sz="2200" dirty="0" err="1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 район»;</a:t>
            </a:r>
          </a:p>
          <a:p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  <a:ea typeface="Times New Roman"/>
              </a:rPr>
              <a:t>-Составление, внешняя проверка, рассмотрение и утверждение бюджетной отчетности.</a:t>
            </a:r>
          </a:p>
          <a:p>
            <a:endParaRPr lang="ru-RU" sz="1600" dirty="0">
              <a:solidFill>
                <a:schemeClr val="accent4">
                  <a:lumMod val="75000"/>
                </a:schemeClr>
              </a:solidFill>
              <a:ea typeface="Times New Roman"/>
            </a:endParaRPr>
          </a:p>
          <a:p>
            <a:endParaRPr lang="ru-RU" sz="1500" dirty="0">
              <a:ea typeface="Times New Roman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57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80920" cy="136815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доходов и расходов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консолидированного бюджета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 «Онгудайский район» за 2011-2012 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годы и их прогноз на плановый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 (тыс.руб.)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253182"/>
              </p:ext>
            </p:extLst>
          </p:nvPr>
        </p:nvGraphicFramePr>
        <p:xfrm>
          <a:off x="395536" y="16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36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Структура расходов бюджета МО «</a:t>
            </a:r>
            <a:r>
              <a:rPr lang="ru-RU" sz="24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400" dirty="0" smtClean="0">
                <a:solidFill>
                  <a:schemeClr val="bg1"/>
                </a:solidFill>
              </a:rPr>
              <a:t> район» на 2013г-2015г (в </a:t>
            </a:r>
            <a:r>
              <a:rPr lang="ru-RU" sz="2400" dirty="0" err="1" smtClean="0">
                <a:solidFill>
                  <a:schemeClr val="bg1"/>
                </a:solidFill>
              </a:rPr>
              <a:t>тыс.руб</a:t>
            </a:r>
            <a:r>
              <a:rPr lang="ru-RU" sz="2400" dirty="0" smtClean="0">
                <a:solidFill>
                  <a:schemeClr val="bg1"/>
                </a:solidFill>
              </a:rPr>
              <a:t>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84179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46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Структура расходов бюджета МО «</a:t>
            </a:r>
            <a:r>
              <a:rPr lang="ru-RU" sz="24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400" dirty="0" smtClean="0">
                <a:solidFill>
                  <a:schemeClr val="bg1"/>
                </a:solidFill>
              </a:rPr>
              <a:t> район» на 2013 год на социальную сферу (</a:t>
            </a:r>
            <a:r>
              <a:rPr lang="ru-RU" sz="2400" dirty="0" err="1" smtClean="0">
                <a:solidFill>
                  <a:schemeClr val="bg1"/>
                </a:solidFill>
              </a:rPr>
              <a:t>тыс.руб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858044"/>
              </p:ext>
            </p:extLst>
          </p:nvPr>
        </p:nvGraphicFramePr>
        <p:xfrm>
          <a:off x="251520" y="1484784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01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Структура расходов бюджета МО «</a:t>
            </a:r>
            <a:r>
              <a:rPr lang="ru-RU" sz="27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700" dirty="0" smtClean="0">
                <a:solidFill>
                  <a:schemeClr val="bg1"/>
                </a:solidFill>
              </a:rPr>
              <a:t> район» на социальную политику на 2013год (</a:t>
            </a:r>
            <a:r>
              <a:rPr lang="ru-RU" sz="2700" dirty="0" err="1" smtClean="0">
                <a:solidFill>
                  <a:schemeClr val="bg1"/>
                </a:solidFill>
              </a:rPr>
              <a:t>тыс.руб</a:t>
            </a:r>
            <a:r>
              <a:rPr lang="ru-RU" sz="2700" dirty="0" smtClean="0">
                <a:solidFill>
                  <a:schemeClr val="bg1"/>
                </a:solidFill>
              </a:rPr>
              <a:t>.)</a:t>
            </a:r>
            <a:br>
              <a:rPr lang="ru-RU" sz="2700" dirty="0" smtClean="0">
                <a:solidFill>
                  <a:schemeClr val="bg1"/>
                </a:solidFill>
              </a:rPr>
            </a:br>
            <a:endParaRPr lang="ru-RU" sz="27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4853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1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Расходы бюджета МО «</a:t>
            </a:r>
            <a:r>
              <a:rPr lang="ru-RU" sz="24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400" dirty="0" smtClean="0">
                <a:solidFill>
                  <a:schemeClr val="bg1"/>
                </a:solidFill>
              </a:rPr>
              <a:t> район» на образование на 2013 год (</a:t>
            </a:r>
            <a:r>
              <a:rPr lang="ru-RU" sz="2400" dirty="0" err="1" smtClean="0">
                <a:solidFill>
                  <a:schemeClr val="bg1"/>
                </a:solidFill>
              </a:rPr>
              <a:t>тыс.руб</a:t>
            </a:r>
            <a:r>
              <a:rPr lang="ru-RU" sz="2400" dirty="0" smtClean="0">
                <a:solidFill>
                  <a:schemeClr val="bg1"/>
                </a:solidFill>
              </a:rPr>
              <a:t>.)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8934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767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bg1"/>
                </a:solidFill>
              </a:rPr>
              <a:t>Динамика поступлений налоговых и неналоговых доходов в консолидируемый бюджет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 МО «</a:t>
            </a:r>
            <a:r>
              <a:rPr lang="ru-RU" sz="2200" dirty="0" err="1" smtClean="0">
                <a:solidFill>
                  <a:schemeClr val="bg1"/>
                </a:solidFill>
              </a:rPr>
              <a:t>Онгудайский</a:t>
            </a:r>
            <a:r>
              <a:rPr lang="ru-RU" sz="2200" dirty="0" smtClean="0">
                <a:solidFill>
                  <a:schemeClr val="bg1"/>
                </a:solidFill>
              </a:rPr>
              <a:t> район» в (</a:t>
            </a:r>
            <a:r>
              <a:rPr lang="ru-RU" sz="2200" dirty="0" err="1" smtClean="0">
                <a:solidFill>
                  <a:schemeClr val="bg1"/>
                </a:solidFill>
              </a:rPr>
              <a:t>тыс.руб</a:t>
            </a:r>
            <a:r>
              <a:rPr lang="ru-RU" sz="2200" dirty="0" smtClean="0">
                <a:solidFill>
                  <a:schemeClr val="bg1"/>
                </a:solidFill>
              </a:rPr>
              <a:t>.) по годам</a:t>
            </a:r>
            <a:br>
              <a:rPr lang="ru-RU" sz="2200" dirty="0" smtClean="0">
                <a:solidFill>
                  <a:schemeClr val="bg1"/>
                </a:solidFill>
              </a:rPr>
            </a:br>
            <a:endParaRPr lang="ru-RU" sz="22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498855"/>
              </p:ext>
            </p:extLst>
          </p:nvPr>
        </p:nvGraphicFramePr>
        <p:xfrm>
          <a:off x="467544" y="1556792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53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Межбюджетные трансферты от других бюджетов бюджетной системы РФ в бюджет муниципального образования «Онгудайский район»</a:t>
            </a:r>
            <a:r>
              <a:rPr lang="en-US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тыс.руб</a:t>
            </a:r>
            <a:r>
              <a:rPr lang="ru-RU" sz="2000" dirty="0" smtClean="0">
                <a:solidFill>
                  <a:schemeClr val="bg1"/>
                </a:solidFill>
              </a:rPr>
              <a:t>.)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41457"/>
              </p:ext>
            </p:extLst>
          </p:nvPr>
        </p:nvGraphicFramePr>
        <p:xfrm>
          <a:off x="323528" y="134076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19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1014</TotalTime>
  <Words>828</Words>
  <Application>Microsoft Office PowerPoint</Application>
  <PresentationFormat>Экран (4:3)</PresentationFormat>
  <Paragraphs>115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Открытый бюджет Муниципального образования  «Онгудайский район»  2013-2015 гг.</vt:lpstr>
      <vt:lpstr>Условия положения   О БЮДЖЕТНОМ ПРОЦЕССЕ В МУНИЦИПАЛЬНОМ ОБРАЗОВАНИИ «ОНГУДАЙСКИЙ РАЙОН»  Положение принято решением сессии районного Совета депутатов муниципального образования «Онгудайский район» №5/3 от 22.07.2008г </vt:lpstr>
      <vt:lpstr>Основные характеристики доходов и расходов  консолидированного бюджета МО «Онгудайский район» за 2011-2012  годы и их прогноз на плановый период (тыс.руб.)</vt:lpstr>
      <vt:lpstr>Структура расходов бюджета МО «Онгудайский район» на 2013г-2015г (в тыс.руб.) </vt:lpstr>
      <vt:lpstr>Структура расходов бюджета МО «Онгудайский район» на 2013 год на социальную сферу (тыс.руб) </vt:lpstr>
      <vt:lpstr>Структура расходов бюджета МО «Онгудайский район» на социальную политику на 2013год (тыс.руб.) </vt:lpstr>
      <vt:lpstr>Расходы бюджета МО «Онгудайский район» на образование на 2013 год (тыс.руб.)  </vt:lpstr>
      <vt:lpstr>Динамика поступлений налоговых и неналоговых доходов в консолидируемый бюджет  МО «Онгудайский район» в (тыс.руб.) по годам </vt:lpstr>
      <vt:lpstr>Межбюджетные трансферты от других бюджетов бюджетной системы РФ в бюджет муниципального образования «Онгудайский район» (в тыс.руб.)</vt:lpstr>
      <vt:lpstr>Муниципальный долг муниципального образования «Онгудайский район»</vt:lpstr>
      <vt:lpstr> Перечень муниципальных целевых программ финансируемых за счет средств бюджета муниципального образования «Онгудайский район» в 2013г.  </vt:lpstr>
      <vt:lpstr>Презентация PowerPoint</vt:lpstr>
      <vt:lpstr>Условия Соглашения о мерах по повышению эффективности использования бюджетных средств и увеличению поступлений налоговых и неналоговых доходов бюджета муниципального образования «Онгудайский район»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54</cp:revision>
  <dcterms:created xsi:type="dcterms:W3CDTF">2013-03-11T03:47:12Z</dcterms:created>
  <dcterms:modified xsi:type="dcterms:W3CDTF">2013-03-25T05:40:48Z</dcterms:modified>
</cp:coreProperties>
</file>