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09" r:id="rId3"/>
    <p:sldId id="310" r:id="rId4"/>
    <p:sldId id="286" r:id="rId5"/>
    <p:sldId id="288" r:id="rId6"/>
    <p:sldId id="287" r:id="rId7"/>
    <p:sldId id="289" r:id="rId8"/>
    <p:sldId id="311" r:id="rId9"/>
    <p:sldId id="297" r:id="rId10"/>
    <p:sldId id="290" r:id="rId11"/>
    <p:sldId id="308" r:id="rId12"/>
    <p:sldId id="259" r:id="rId13"/>
    <p:sldId id="306" r:id="rId14"/>
    <p:sldId id="298" r:id="rId15"/>
    <p:sldId id="300" r:id="rId16"/>
    <p:sldId id="302" r:id="rId17"/>
    <p:sldId id="303" r:id="rId18"/>
    <p:sldId id="304" r:id="rId19"/>
    <p:sldId id="305" r:id="rId20"/>
    <p:sldId id="295" r:id="rId21"/>
    <p:sldId id="296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дефицит</c:v>
                </c:pt>
                <c:pt idx="1">
                  <c:v>Расходы</c:v>
                </c:pt>
                <c:pt idx="2">
                  <c:v>Безвозмездные</c:v>
                </c:pt>
                <c:pt idx="3">
                  <c:v>Налоговые и неналоговые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дефицит</c:v>
                </c:pt>
                <c:pt idx="1">
                  <c:v>Расходы</c:v>
                </c:pt>
                <c:pt idx="2">
                  <c:v>Безвозмездные</c:v>
                </c:pt>
                <c:pt idx="3">
                  <c:v>Налоговые и неналоговые</c:v>
                </c:pt>
                <c:pt idx="4">
                  <c:v>ДОХОДЫ</c:v>
                </c:pt>
              </c:strCache>
            </c:strRef>
          </c:cat>
          <c:val>
            <c:numRef>
              <c:f>Лист1!$C$2:$C$6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391974</c:v>
                </c:pt>
                <c:pt idx="2">
                  <c:v>297357</c:v>
                </c:pt>
                <c:pt idx="3">
                  <c:v>94618</c:v>
                </c:pt>
                <c:pt idx="4">
                  <c:v>391974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819968"/>
        <c:axId val="66821504"/>
        <c:axId val="0"/>
      </c:bar3DChart>
      <c:catAx>
        <c:axId val="66819968"/>
        <c:scaling>
          <c:orientation val="minMax"/>
        </c:scaling>
        <c:delete val="1"/>
        <c:axPos val="l"/>
        <c:majorTickMark val="out"/>
        <c:minorTickMark val="none"/>
        <c:tickLblPos val="nextTo"/>
        <c:crossAx val="66821504"/>
        <c:crosses val="autoZero"/>
        <c:auto val="1"/>
        <c:lblAlgn val="ctr"/>
        <c:lblOffset val="100"/>
        <c:noMultiLvlLbl val="0"/>
      </c:catAx>
      <c:valAx>
        <c:axId val="66821504"/>
        <c:scaling>
          <c:orientation val="minMax"/>
        </c:scaling>
        <c:delete val="1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6681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864817566102876"/>
          <c:y val="1.0301431355037458E-2"/>
          <c:w val="0.21844877646757146"/>
          <c:h val="0.122061384529697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дефицит</c:v>
                </c:pt>
                <c:pt idx="1">
                  <c:v>Расходы</c:v>
                </c:pt>
                <c:pt idx="2">
                  <c:v>Безвозмездные</c:v>
                </c:pt>
                <c:pt idx="3">
                  <c:v>Налоговые и неналоговые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дефицит</c:v>
                </c:pt>
                <c:pt idx="1">
                  <c:v>Расходы</c:v>
                </c:pt>
                <c:pt idx="2">
                  <c:v>Безвозмездные</c:v>
                </c:pt>
                <c:pt idx="3">
                  <c:v>Налоговые и неналоговые</c:v>
                </c:pt>
                <c:pt idx="4">
                  <c:v>ДОХОДЫ</c:v>
                </c:pt>
              </c:strCache>
            </c:strRef>
          </c:cat>
          <c:val>
            <c:numRef>
              <c:f>Лист1!$C$2:$C$6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364317</c:v>
                </c:pt>
                <c:pt idx="2">
                  <c:v>267674</c:v>
                </c:pt>
                <c:pt idx="3">
                  <c:v>96643</c:v>
                </c:pt>
                <c:pt idx="4">
                  <c:v>364317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322816"/>
        <c:axId val="156324608"/>
        <c:axId val="0"/>
      </c:bar3DChart>
      <c:catAx>
        <c:axId val="156322816"/>
        <c:scaling>
          <c:orientation val="minMax"/>
        </c:scaling>
        <c:delete val="1"/>
        <c:axPos val="l"/>
        <c:majorTickMark val="out"/>
        <c:minorTickMark val="none"/>
        <c:tickLblPos val="nextTo"/>
        <c:crossAx val="156324608"/>
        <c:crosses val="autoZero"/>
        <c:auto val="1"/>
        <c:lblAlgn val="ctr"/>
        <c:lblOffset val="100"/>
        <c:noMultiLvlLbl val="0"/>
      </c:catAx>
      <c:valAx>
        <c:axId val="156324608"/>
        <c:scaling>
          <c:orientation val="minMax"/>
        </c:scaling>
        <c:delete val="1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15632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864817566102876"/>
          <c:y val="1.0301431355037458E-2"/>
          <c:w val="0.21890164272458587"/>
          <c:h val="0.11434803727230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дефицит</c:v>
                </c:pt>
                <c:pt idx="1">
                  <c:v>Расходы</c:v>
                </c:pt>
                <c:pt idx="2">
                  <c:v>Безвозмездные</c:v>
                </c:pt>
                <c:pt idx="3">
                  <c:v>Налоговые и неналоговые</c:v>
                </c:pt>
                <c:pt idx="4">
                  <c:v>ДОХОДЫ</c:v>
                </c:pt>
              </c:strCache>
            </c:strRef>
          </c:cat>
          <c:val>
            <c:numRef>
              <c:f>Лист1!$B$2:$B$6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дефицит</c:v>
                </c:pt>
                <c:pt idx="1">
                  <c:v>Расходы</c:v>
                </c:pt>
                <c:pt idx="2">
                  <c:v>Безвозмездные</c:v>
                </c:pt>
                <c:pt idx="3">
                  <c:v>Налоговые и неналоговые</c:v>
                </c:pt>
                <c:pt idx="4">
                  <c:v>ДОХОДЫ</c:v>
                </c:pt>
              </c:strCache>
            </c:strRef>
          </c:cat>
          <c:val>
            <c:numRef>
              <c:f>Лист1!$C$2:$C$6</c:f>
              <c:numCache>
                <c:formatCode>_(* #,##0.00_);_(* \(#,##0.00\);_(* "-"??_);_(@_)</c:formatCode>
                <c:ptCount val="5"/>
                <c:pt idx="0">
                  <c:v>0</c:v>
                </c:pt>
                <c:pt idx="1">
                  <c:v>367273</c:v>
                </c:pt>
                <c:pt idx="2">
                  <c:v>267674</c:v>
                </c:pt>
                <c:pt idx="3">
                  <c:v>99599</c:v>
                </c:pt>
                <c:pt idx="4">
                  <c:v>367273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360064"/>
        <c:axId val="155976832"/>
        <c:axId val="0"/>
      </c:bar3DChart>
      <c:catAx>
        <c:axId val="156360064"/>
        <c:scaling>
          <c:orientation val="minMax"/>
        </c:scaling>
        <c:delete val="1"/>
        <c:axPos val="l"/>
        <c:majorTickMark val="out"/>
        <c:minorTickMark val="none"/>
        <c:tickLblPos val="nextTo"/>
        <c:crossAx val="155976832"/>
        <c:crosses val="autoZero"/>
        <c:auto val="1"/>
        <c:lblAlgn val="ctr"/>
        <c:lblOffset val="100"/>
        <c:noMultiLvlLbl val="0"/>
      </c:catAx>
      <c:valAx>
        <c:axId val="155976832"/>
        <c:scaling>
          <c:orientation val="minMax"/>
        </c:scaling>
        <c:delete val="1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15636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864817566102876"/>
          <c:y val="1.0301431355037458E-2"/>
          <c:w val="0.21890164272458587"/>
          <c:h val="0.11434803727230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25536"/>
        <c:axId val="156128768"/>
        <c:axId val="0"/>
      </c:bar3DChart>
      <c:catAx>
        <c:axId val="666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56128768"/>
        <c:crosses val="autoZero"/>
        <c:auto val="0"/>
        <c:lblAlgn val="ctr"/>
        <c:lblOffset val="100"/>
        <c:noMultiLvlLbl val="0"/>
      </c:catAx>
      <c:valAx>
        <c:axId val="156128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662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за 2016 год</c:v>
                </c:pt>
                <c:pt idx="1">
                  <c:v> за 2017 год</c:v>
                </c:pt>
                <c:pt idx="2">
                  <c:v>за 2018 год</c:v>
                </c:pt>
                <c:pt idx="3">
                  <c:v>за 2019 год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95321.61</c:v>
                </c:pt>
                <c:pt idx="1">
                  <c:v>94618</c:v>
                </c:pt>
                <c:pt idx="2">
                  <c:v>96643</c:v>
                </c:pt>
                <c:pt idx="3">
                  <c:v>99599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161920"/>
        <c:axId val="156163456"/>
        <c:axId val="0"/>
      </c:bar3DChart>
      <c:catAx>
        <c:axId val="1561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163456"/>
        <c:crosses val="autoZero"/>
        <c:auto val="1"/>
        <c:lblAlgn val="ctr"/>
        <c:lblOffset val="100"/>
        <c:noMultiLvlLbl val="0"/>
      </c:catAx>
      <c:valAx>
        <c:axId val="15616345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15616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417013321448027"/>
                  <c:y val="-2.6553464975299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19264101421282E-3"/>
                  <c:y val="4.8986259940702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772247808646561E-2"/>
                  <c:y val="-2.489834760027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41111</c:v>
                </c:pt>
                <c:pt idx="1">
                  <c:v>6071</c:v>
                </c:pt>
                <c:pt idx="2">
                  <c:v>16240</c:v>
                </c:pt>
                <c:pt idx="3">
                  <c:v>23784</c:v>
                </c:pt>
                <c:pt idx="4">
                  <c:v>1894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0"/>
          <c:dLbls>
            <c:dLbl>
              <c:idx val="0"/>
              <c:layout>
                <c:manualLayout>
                  <c:x val="-0.1101125389986629"/>
                  <c:y val="-9.2479103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806046649829147E-2"/>
                  <c:y val="2.134860581052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31674342593968E-2"/>
                  <c:y val="2.018244515034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86034764522359E-2"/>
                  <c:y val="-6.742786010402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окозание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2137</c:v>
                </c:pt>
                <c:pt idx="1">
                  <c:v>106</c:v>
                </c:pt>
                <c:pt idx="2">
                  <c:v>250</c:v>
                </c:pt>
                <c:pt idx="3">
                  <c:v>1325</c:v>
                </c:pt>
                <c:pt idx="4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703703703703706E-2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1604938271604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7901234567901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2433</c:v>
                </c:pt>
                <c:pt idx="1">
                  <c:v>3066</c:v>
                </c:pt>
                <c:pt idx="2">
                  <c:v>3066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703703703703706E-2"/>
                  <c:y val="-1.683619596536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160493827160434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962962962962965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1267</c:v>
                </c:pt>
                <c:pt idx="1">
                  <c:v>633</c:v>
                </c:pt>
                <c:pt idx="2">
                  <c:v>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957952"/>
        <c:axId val="158959872"/>
        <c:axId val="0"/>
      </c:bar3DChart>
      <c:catAx>
        <c:axId val="1589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959872"/>
        <c:crosses val="autoZero"/>
        <c:auto val="1"/>
        <c:lblAlgn val="ctr"/>
        <c:lblOffset val="100"/>
        <c:noMultiLvlLbl val="0"/>
      </c:catAx>
      <c:valAx>
        <c:axId val="15895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5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6495090891412"/>
          <c:y val="5.6000015908216648E-2"/>
          <c:w val="0.32283257995528336"/>
          <c:h val="0.152819190081757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AC355-BED3-4F39-9026-981AA24D231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05C6F83-627B-4CB7-B863-2B377238525C}" type="pres">
      <dgm:prSet presAssocID="{2BBAC355-BED3-4F39-9026-981AA24D23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1F3B2-F901-4906-91E9-5AFD679889CE}" type="presOf" srcId="{2BBAC355-BED3-4F39-9026-981AA24D2311}" destId="{D05C6F83-627B-4CB7-B863-2B377238525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0.72186</cdr:x>
      <cdr:y>0.63454</cdr:y>
    </cdr:from>
    <cdr:to>
      <cdr:x>0.96933</cdr:x>
      <cdr:y>0.74621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6262" y="1797795"/>
          <a:ext cx="938044" cy="316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391974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0.72186</cdr:x>
      <cdr:y>0.11905</cdr:y>
    </cdr:from>
    <cdr:to>
      <cdr:x>0.96359</cdr:x>
      <cdr:y>0.2107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601" y="360041"/>
          <a:ext cx="914400" cy="27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391974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0.72186</cdr:x>
      <cdr:y>0.28571</cdr:y>
    </cdr:from>
    <cdr:to>
      <cdr:x>0.96933</cdr:x>
      <cdr:y>0.38095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30601" y="864097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94618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0.72186</cdr:x>
      <cdr:y>0.44676</cdr:y>
    </cdr:from>
    <cdr:to>
      <cdr:x>0.96359</cdr:x>
      <cdr:y>0.54962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30601" y="1351148"/>
          <a:ext cx="914400" cy="311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297357</a:t>
          </a:r>
          <a:endParaRPr lang="ru-RU" dirty="0"/>
        </a:p>
      </cdr:txBody>
    </cdr:sp>
  </cdr:relSizeAnchor>
  <cdr:relSizeAnchor xmlns:cdr="http://schemas.openxmlformats.org/drawingml/2006/chartDrawing">
    <cdr:from>
      <cdr:x>0.72186</cdr:x>
      <cdr:y>0.78865</cdr:y>
    </cdr:from>
    <cdr:to>
      <cdr:x>0.96933</cdr:x>
      <cdr:y>0.8709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30601" y="2385135"/>
          <a:ext cx="936104" cy="248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0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0.72186</cdr:x>
      <cdr:y>0.63454</cdr:y>
    </cdr:from>
    <cdr:to>
      <cdr:x>0.96933</cdr:x>
      <cdr:y>0.73326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69863" y="1831951"/>
          <a:ext cx="983855" cy="285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364317</a:t>
          </a:r>
        </a:p>
        <a:p xmlns:a="http://schemas.openxmlformats.org/drawingml/2006/main">
          <a:endParaRPr lang="ru-RU" sz="1600" dirty="0" smtClean="0"/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0.72186</cdr:x>
      <cdr:y>0.11905</cdr:y>
    </cdr:from>
    <cdr:to>
      <cdr:x>0.96359</cdr:x>
      <cdr:y>0.2107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601" y="360041"/>
          <a:ext cx="914400" cy="27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364317</a:t>
          </a:r>
          <a:endParaRPr lang="ru-RU" sz="1600" dirty="0"/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0.72186</cdr:x>
      <cdr:y>0.28571</cdr:y>
    </cdr:from>
    <cdr:to>
      <cdr:x>0.96933</cdr:x>
      <cdr:y>0.38095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30601" y="864097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96643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0.72186</cdr:x>
      <cdr:y>0.44676</cdr:y>
    </cdr:from>
    <cdr:to>
      <cdr:x>0.96359</cdr:x>
      <cdr:y>0.54962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30601" y="1351148"/>
          <a:ext cx="914400" cy="311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267674</a:t>
          </a:r>
          <a:endParaRPr lang="ru-RU" dirty="0"/>
        </a:p>
      </cdr:txBody>
    </cdr:sp>
  </cdr:relSizeAnchor>
  <cdr:relSizeAnchor xmlns:cdr="http://schemas.openxmlformats.org/drawingml/2006/chartDrawing">
    <cdr:from>
      <cdr:x>0.72186</cdr:x>
      <cdr:y>0.78865</cdr:y>
    </cdr:from>
    <cdr:to>
      <cdr:x>0.96933</cdr:x>
      <cdr:y>0.8709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30601" y="2385135"/>
          <a:ext cx="936104" cy="248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0</a:t>
          </a:r>
          <a:endParaRPr lang="ru-RU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0.72186</cdr:x>
      <cdr:y>0.59676</cdr:y>
    </cdr:from>
    <cdr:to>
      <cdr:x>0.97959</cdr:x>
      <cdr:y>0.71429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47005" y="1461031"/>
          <a:ext cx="909379" cy="287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smtClean="0"/>
            <a:t>367273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0.72186</cdr:x>
      <cdr:y>0.09676</cdr:y>
    </cdr:from>
    <cdr:to>
      <cdr:x>1</cdr:x>
      <cdr:y>0.2107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47004" y="236895"/>
          <a:ext cx="981387" cy="278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367273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0.72186</cdr:x>
      <cdr:y>0.28571</cdr:y>
    </cdr:from>
    <cdr:to>
      <cdr:x>0.96933</cdr:x>
      <cdr:y>0.38095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30601" y="864097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99599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0.72186</cdr:x>
      <cdr:y>0.44676</cdr:y>
    </cdr:from>
    <cdr:to>
      <cdr:x>0.96359</cdr:x>
      <cdr:y>0.54962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30601" y="1351148"/>
          <a:ext cx="914400" cy="311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267674</a:t>
          </a:r>
          <a:endParaRPr lang="ru-RU" dirty="0"/>
        </a:p>
      </cdr:txBody>
    </cdr:sp>
  </cdr:relSizeAnchor>
  <cdr:relSizeAnchor xmlns:cdr="http://schemas.openxmlformats.org/drawingml/2006/chartDrawing">
    <cdr:from>
      <cdr:x>0.70588</cdr:x>
      <cdr:y>0.7575</cdr:y>
    </cdr:from>
    <cdr:to>
      <cdr:x>0.95335</cdr:x>
      <cdr:y>0.9358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592288" y="2002400"/>
          <a:ext cx="908811" cy="471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0</a:t>
          </a:r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10724" cy="495801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0.89954</cdr:x>
      <cdr:y>0.03068</cdr:y>
    </cdr:from>
    <cdr:to>
      <cdr:x>0.99879</cdr:x>
      <cdr:y>0.11681</cdr:y>
    </cdr:to>
    <cdr:sp macro="" textlink="">
      <cdr:nvSpPr>
        <cdr:cNvPr id="2" name="Стрелка влево 1"/>
        <cdr:cNvSpPr/>
      </cdr:nvSpPr>
      <cdr:spPr>
        <a:xfrm xmlns:a="http://schemas.openxmlformats.org/drawingml/2006/main">
          <a:off x="7092280" y="141064"/>
          <a:ext cx="782558" cy="396043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0.23075</cdr:x>
      <cdr:y>0.21315</cdr:y>
    </cdr:from>
    <cdr:to>
      <cdr:x>0.51185</cdr:x>
      <cdr:y>0.29475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931912" y="964704"/>
          <a:ext cx="113524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2017 год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EC9D-1479-4C77-9F28-7F72CE9FCC2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4C49A-B7B0-4BB8-9638-882A800D9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C49A-B7B0-4BB8-9638-882A800D95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5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r>
              <a:rPr lang="en-US" dirty="0" smtClean="0"/>
              <a:t>:</a:t>
            </a:r>
            <a:r>
              <a:rPr lang="ru-RU" dirty="0" smtClean="0"/>
              <a:t> Съезд предпринимателей Онгудайского района -2015г.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C49A-B7B0-4BB8-9638-882A800D95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9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9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1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7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4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0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1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7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4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0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9000">
              <a:schemeClr val="bg1"/>
            </a:gs>
            <a:gs pos="64000">
              <a:schemeClr val="accent6">
                <a:lumMod val="60000"/>
                <a:lumOff val="40000"/>
                <a:alpha val="35000"/>
              </a:schemeClr>
            </a:gs>
            <a:gs pos="57000">
              <a:schemeClr val="bg1"/>
            </a:gs>
            <a:gs pos="77000">
              <a:schemeClr val="accent6">
                <a:lumMod val="60000"/>
                <a:lumOff val="40000"/>
                <a:alpha val="42000"/>
              </a:schemeClr>
            </a:gs>
            <a:gs pos="7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7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1"/>
            </a:gs>
            <a:gs pos="79000">
              <a:schemeClr val="accent6">
                <a:lumMod val="60000"/>
                <a:lumOff val="40000"/>
              </a:schemeClr>
            </a:gs>
            <a:gs pos="67000">
              <a:schemeClr val="bg1"/>
            </a:gs>
            <a:gs pos="62000">
              <a:srgbClr val="5F93FF"/>
            </a:gs>
            <a:gs pos="100000">
              <a:schemeClr val="accent6">
                <a:lumMod val="60000"/>
                <a:lumOff val="40000"/>
                <a:alpha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659px-Altai-geo-stub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" y="0"/>
            <a:ext cx="9086127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604448" cy="5472608"/>
          </a:xfrm>
          <a:noFill/>
          <a:ln>
            <a:noFill/>
          </a:ln>
          <a:effectLst>
            <a:outerShdw blurRad="152400" dist="317500" dir="5400000" sx="168000" sy="168000" rotWithShape="0">
              <a:schemeClr val="bg1">
                <a:lumMod val="50000"/>
                <a:alpha val="1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БЮДЖЕТ ДЛЯ ГРАЖДАН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/>
            </a:r>
            <a:b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</a:b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/>
            </a:r>
            <a:b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к проекту  бюджета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муниципального образования</a:t>
            </a:r>
            <a:b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</a:b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«Онгудайский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район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» 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lumMod val="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за 2017-2019 годы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lumMod val="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9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" y="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250329"/>
              </p:ext>
            </p:extLst>
          </p:nvPr>
        </p:nvGraphicFramePr>
        <p:xfrm>
          <a:off x="1257493" y="961859"/>
          <a:ext cx="3790582" cy="28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7" y="-8754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3275" y="-18869"/>
            <a:ext cx="8229601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параметры бюджета муниципального образования «Онгудайский район» на 2017 год и </a:t>
            </a:r>
          </a:p>
          <a:p>
            <a:pPr algn="ctr"/>
            <a:r>
              <a:rPr lang="ru-RU" dirty="0" smtClean="0"/>
              <a:t>на плановый период 2018 и 2019 годов (тыс.руб.)</a:t>
            </a:r>
            <a:endParaRPr lang="ru-RU" dirty="0"/>
          </a:p>
        </p:txBody>
      </p:sp>
      <p:pic>
        <p:nvPicPr>
          <p:cNvPr id="7" name="Picture 2" descr="I:\Организационный отдел\презентации\1\изо\КМ ЧР_290216_отчет о деятельности МФ ЧР\Слайд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2" t="70515" r="4470" b="8620"/>
          <a:stretch/>
        </p:blipFill>
        <p:spPr bwMode="auto">
          <a:xfrm>
            <a:off x="7415934" y="5379939"/>
            <a:ext cx="1723486" cy="143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199128" y="1285937"/>
            <a:ext cx="108742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Доходы всего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507" y="2644003"/>
            <a:ext cx="1350517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Расходы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987" y="3090963"/>
            <a:ext cx="1350517" cy="39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Дефицит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54" y="2204864"/>
            <a:ext cx="1379270" cy="4320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Безвозмездные поступления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384" y="1700808"/>
            <a:ext cx="1379423" cy="4320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Налоговые и неналоговые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466876"/>
              </p:ext>
            </p:extLst>
          </p:nvPr>
        </p:nvGraphicFramePr>
        <p:xfrm>
          <a:off x="5148064" y="973994"/>
          <a:ext cx="3975651" cy="288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75099"/>
              </p:ext>
            </p:extLst>
          </p:nvPr>
        </p:nvGraphicFramePr>
        <p:xfrm>
          <a:off x="1259632" y="4221089"/>
          <a:ext cx="3672408" cy="264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15617" y="4473116"/>
            <a:ext cx="108742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Доходы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5805264"/>
            <a:ext cx="1403647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Расходы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252" y="4947891"/>
            <a:ext cx="1379423" cy="4320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Налоговые и неналоговые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34" y="5373216"/>
            <a:ext cx="1379270" cy="4320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Безвозмездные поступления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34" y="6237312"/>
            <a:ext cx="1383441" cy="39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Дефицит</a:t>
            </a:r>
            <a:endParaRPr lang="ru-RU" sz="1600" dirty="0"/>
          </a:p>
        </p:txBody>
      </p:sp>
      <p:pic>
        <p:nvPicPr>
          <p:cNvPr id="1028" name="Picture 4" descr="C:\Users\trial\Desktop\1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10" y="4473116"/>
            <a:ext cx="216360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083773" y="3861048"/>
            <a:ext cx="2476253" cy="50405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Темп роста %</a:t>
            </a:r>
          </a:p>
          <a:p>
            <a:pPr algn="ctr"/>
            <a:r>
              <a:rPr lang="ru-RU" sz="1100" b="1" dirty="0" smtClean="0"/>
              <a:t>  2017г к 2018 г.</a:t>
            </a:r>
            <a:r>
              <a:rPr lang="en-US" sz="1100" b="1" dirty="0" smtClean="0"/>
              <a:t>|</a:t>
            </a:r>
            <a:r>
              <a:rPr lang="ru-RU" sz="1100" b="1" dirty="0" smtClean="0"/>
              <a:t>2018г к 2019 г.</a:t>
            </a:r>
            <a:endParaRPr lang="ru-RU" sz="11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16710" y="6381328"/>
            <a:ext cx="219922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параметры  бюджетов сельских поселений муниципального образования «Онгудайский район» на 2017 год, тыс. рублей</a:t>
            </a:r>
            <a:endParaRPr lang="ru-RU" dirty="0"/>
          </a:p>
        </p:txBody>
      </p:sp>
      <p:pic>
        <p:nvPicPr>
          <p:cNvPr id="8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1350528"/>
              </p:ext>
            </p:extLst>
          </p:nvPr>
        </p:nvGraphicFramePr>
        <p:xfrm>
          <a:off x="323528" y="1196752"/>
          <a:ext cx="8210724" cy="495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Поступление доходов в бюджет муниципального образования «Онгудайский район»  (тыс.руб.)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38140"/>
              </p:ext>
            </p:extLst>
          </p:nvPr>
        </p:nvGraphicFramePr>
        <p:xfrm>
          <a:off x="0" y="1628800"/>
          <a:ext cx="7884368" cy="459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вал 18"/>
          <p:cNvSpPr/>
          <p:nvPr/>
        </p:nvSpPr>
        <p:spPr>
          <a:xfrm>
            <a:off x="6228184" y="3474393"/>
            <a:ext cx="864096" cy="6485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27.1%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44752" y="4237756"/>
            <a:ext cx="864096" cy="5212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26.5%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467225" y="4433018"/>
            <a:ext cx="864096" cy="65191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24.1%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05936" y="4294584"/>
            <a:ext cx="870616" cy="6690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21.7%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3075" y="2204864"/>
            <a:ext cx="99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собственных доходов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858610" y="3022104"/>
            <a:ext cx="1152128" cy="4522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104,49%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963075" y="3545892"/>
            <a:ext cx="10476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доли собственных доходов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74838" y="4217243"/>
            <a:ext cx="1080120" cy="5417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+27,1</a:t>
            </a:r>
            <a:r>
              <a:rPr lang="ru-RU" sz="1400" dirty="0" smtClean="0"/>
              <a:t>%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6264188" y="1813144"/>
            <a:ext cx="792088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99599</a:t>
            </a:r>
            <a:endParaRPr lang="ru-RU" sz="1050" dirty="0"/>
          </a:p>
        </p:txBody>
      </p:sp>
      <p:sp>
        <p:nvSpPr>
          <p:cNvPr id="8" name="Овал 7"/>
          <p:cNvSpPr/>
          <p:nvPr/>
        </p:nvSpPr>
        <p:spPr>
          <a:xfrm>
            <a:off x="4892402" y="2662064"/>
            <a:ext cx="864096" cy="360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96640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3503229" y="3474393"/>
            <a:ext cx="792088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94618</a:t>
            </a:r>
            <a:endParaRPr lang="ru-RU" sz="1050" dirty="0"/>
          </a:p>
        </p:txBody>
      </p:sp>
      <p:sp>
        <p:nvSpPr>
          <p:cNvPr id="10" name="Овал 9"/>
          <p:cNvSpPr/>
          <p:nvPr/>
        </p:nvSpPr>
        <p:spPr>
          <a:xfrm>
            <a:off x="2045200" y="3456459"/>
            <a:ext cx="792088" cy="360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95322</a:t>
            </a:r>
            <a:endParaRPr lang="ru-RU" sz="1050" dirty="0"/>
          </a:p>
        </p:txBody>
      </p:sp>
      <p:sp>
        <p:nvSpPr>
          <p:cNvPr id="20" name="Овал 19"/>
          <p:cNvSpPr/>
          <p:nvPr/>
        </p:nvSpPr>
        <p:spPr>
          <a:xfrm>
            <a:off x="1213848" y="1268760"/>
            <a:ext cx="158417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438788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775848" y="106983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всего</a:t>
            </a:r>
          </a:p>
          <a:p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747145" y="1268760"/>
            <a:ext cx="158417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391974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172322" y="1268760"/>
            <a:ext cx="158417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364317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5756498" y="1268760"/>
            <a:ext cx="158417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367273</a:t>
            </a:r>
            <a:endParaRPr lang="ru-RU" dirty="0"/>
          </a:p>
        </p:txBody>
      </p:sp>
      <p:sp>
        <p:nvSpPr>
          <p:cNvPr id="32" name="Стрелка влево 31"/>
          <p:cNvSpPr/>
          <p:nvPr/>
        </p:nvSpPr>
        <p:spPr>
          <a:xfrm>
            <a:off x="7345279" y="1322766"/>
            <a:ext cx="359592" cy="39604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525075" y="1718809"/>
            <a:ext cx="1561725" cy="5580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Налоговые и </a:t>
            </a:r>
            <a:r>
              <a:rPr lang="ru-RU" sz="1050" dirty="0" smtClean="0">
                <a:solidFill>
                  <a:schemeClr val="tx1"/>
                </a:solidFill>
              </a:rPr>
              <a:t>неналоговые</a:t>
            </a:r>
            <a:r>
              <a:rPr lang="ru-RU" sz="1000" dirty="0" smtClean="0">
                <a:solidFill>
                  <a:schemeClr val="tx1"/>
                </a:solidFill>
              </a:rPr>
              <a:t> доходы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0917012"/>
              </p:ext>
            </p:extLst>
          </p:nvPr>
        </p:nvGraphicFramePr>
        <p:xfrm>
          <a:off x="449817" y="163934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650795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7" y="-18870"/>
            <a:ext cx="2664297" cy="2223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налоговых доходов бюджета МО «Онгудайский район», </a:t>
            </a:r>
            <a:r>
              <a:rPr lang="ru-RU" dirty="0" err="1" smtClean="0"/>
              <a:t>тыс.рублей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2664297" cy="2223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неналоговых доходов бюджета МО «Онгудайский район», </a:t>
            </a:r>
            <a:r>
              <a:rPr lang="ru-RU" dirty="0" err="1" smtClean="0"/>
              <a:t>тыс.рублей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256490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238625"/>
            <a:ext cx="41660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структуре совокупных доходов;</a:t>
            </a:r>
          </a:p>
          <a:p>
            <a:r>
              <a:rPr lang="ru-RU" sz="1400" dirty="0" smtClean="0"/>
              <a:t>-7487 </a:t>
            </a:r>
            <a:r>
              <a:rPr lang="ru-RU" sz="1400" dirty="0" err="1" smtClean="0"/>
              <a:t>тыс.рублей</a:t>
            </a:r>
            <a:r>
              <a:rPr lang="ru-RU" sz="1400" dirty="0" smtClean="0"/>
              <a:t> упрощенная система налогообложения;</a:t>
            </a:r>
          </a:p>
          <a:p>
            <a:r>
              <a:rPr lang="ru-RU" sz="1400" dirty="0" smtClean="0"/>
              <a:t>-6551 </a:t>
            </a:r>
            <a:r>
              <a:rPr lang="ru-RU" sz="1400" dirty="0" err="1" smtClean="0"/>
              <a:t>тыс.рублей</a:t>
            </a:r>
            <a:r>
              <a:rPr lang="ru-RU" sz="1400" dirty="0" smtClean="0"/>
              <a:t> единый налог на вмененный доход;</a:t>
            </a:r>
          </a:p>
          <a:p>
            <a:r>
              <a:rPr lang="ru-RU" sz="1400" dirty="0" smtClean="0"/>
              <a:t>-2178 тыс. рублей единый сельскохозяйственный налог.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8771" y="5257562"/>
            <a:ext cx="41660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структуре </a:t>
            </a:r>
            <a:r>
              <a:rPr lang="ru-RU" sz="1400" dirty="0"/>
              <a:t>доходов </a:t>
            </a:r>
            <a:r>
              <a:rPr lang="ru-RU" sz="1400" dirty="0" smtClean="0"/>
              <a:t>от использования имущества;</a:t>
            </a:r>
          </a:p>
          <a:p>
            <a:r>
              <a:rPr lang="ru-RU" sz="1400" dirty="0" smtClean="0"/>
              <a:t>-1800 </a:t>
            </a:r>
            <a:r>
              <a:rPr lang="ru-RU" sz="1400" dirty="0" err="1" smtClean="0"/>
              <a:t>тыс.рублей</a:t>
            </a:r>
            <a:r>
              <a:rPr lang="ru-RU" sz="1400" dirty="0" smtClean="0"/>
              <a:t> арендная плата за земельные участки;</a:t>
            </a:r>
          </a:p>
          <a:p>
            <a:r>
              <a:rPr lang="ru-RU" sz="1400" dirty="0" smtClean="0"/>
              <a:t>-337 </a:t>
            </a:r>
            <a:r>
              <a:rPr lang="ru-RU" sz="1400" dirty="0" err="1" smtClean="0"/>
              <a:t>тыс.рублей</a:t>
            </a:r>
            <a:r>
              <a:rPr lang="ru-RU" sz="1400" dirty="0" smtClean="0"/>
              <a:t> арендная плата за муниципальное имущество.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309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225305"/>
              </p:ext>
            </p:extLst>
          </p:nvPr>
        </p:nvGraphicFramePr>
        <p:xfrm>
          <a:off x="107504" y="1040739"/>
          <a:ext cx="9036496" cy="617708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59124"/>
                <a:gridCol w="2259124"/>
                <a:gridCol w="2259124"/>
                <a:gridCol w="2259124"/>
              </a:tblGrid>
              <a:tr h="5349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0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25233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21717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21717</a:t>
                      </a:r>
                      <a:endParaRPr lang="ru-RU" sz="1800" dirty="0"/>
                    </a:p>
                  </a:txBody>
                  <a:tcPr/>
                </a:tc>
              </a:tr>
              <a:tr h="35745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497</a:t>
                      </a:r>
                      <a:endParaRPr lang="ru-RU" sz="1800" dirty="0"/>
                    </a:p>
                  </a:txBody>
                  <a:tcPr/>
                </a:tc>
              </a:tr>
              <a:tr h="74691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2105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2105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2105</a:t>
                      </a:r>
                      <a:endParaRPr lang="ru-RU" sz="1800" dirty="0"/>
                    </a:p>
                  </a:txBody>
                  <a:tcPr/>
                </a:tc>
              </a:tr>
              <a:tr h="35745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14816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9787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9963</a:t>
                      </a:r>
                      <a:endParaRPr lang="ru-RU" sz="1800" dirty="0"/>
                    </a:p>
                  </a:txBody>
                  <a:tcPr/>
                </a:tc>
              </a:tr>
              <a:tr h="35745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278445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267818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265537</a:t>
                      </a:r>
                      <a:endParaRPr lang="ru-RU" sz="1800" dirty="0"/>
                    </a:p>
                  </a:txBody>
                  <a:tcPr/>
                </a:tc>
              </a:tr>
              <a:tr h="35745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19679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19679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19679</a:t>
                      </a:r>
                      <a:endParaRPr lang="ru-RU" sz="1800" dirty="0"/>
                    </a:p>
                  </a:txBody>
                  <a:tcPr/>
                </a:tc>
              </a:tr>
              <a:tr h="35745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6691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4706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4706</a:t>
                      </a:r>
                      <a:endParaRPr lang="ru-RU" sz="1800" dirty="0"/>
                    </a:p>
                  </a:txBody>
                  <a:tcPr/>
                </a:tc>
              </a:tr>
              <a:tr h="4170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2648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2648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2648</a:t>
                      </a:r>
                      <a:endParaRPr lang="ru-RU" sz="1800" dirty="0"/>
                    </a:p>
                  </a:txBody>
                  <a:tcPr/>
                </a:tc>
              </a:tr>
              <a:tr h="41703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1467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1467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1467</a:t>
                      </a:r>
                      <a:endParaRPr lang="ru-RU" sz="1800" dirty="0"/>
                    </a:p>
                  </a:txBody>
                  <a:tcPr/>
                </a:tc>
              </a:tr>
              <a:tr h="58093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муниципального долга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200</a:t>
                      </a:r>
                      <a:endParaRPr lang="ru-RU" sz="1800" dirty="0"/>
                    </a:p>
                  </a:txBody>
                  <a:tcPr/>
                </a:tc>
              </a:tr>
              <a:tr h="58093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 общего характера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27175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27175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27175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58093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391974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364317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367273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расходов  бюджета муниципального образования «Онгудайский район» (тыс.руб.)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0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«Развитие экономического потенциала и предпринимательства  муниципального образования «Онгудайский район»</a:t>
            </a:r>
            <a:endParaRPr lang="ru-RU" dirty="0"/>
          </a:p>
        </p:txBody>
      </p:sp>
      <p:pic>
        <p:nvPicPr>
          <p:cNvPr id="6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3655" y="4077072"/>
            <a:ext cx="391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предусмотрено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году -23853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год -13838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2019-13838 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8076" y="1412776"/>
            <a:ext cx="391641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конкурентоспособной экономики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инвестиционного, инновационного, информационного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имиджевого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rial\Desktop\DSC_0057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9" y="3717032"/>
            <a:ext cx="4418309" cy="29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9592" y="1412776"/>
            <a:ext cx="367240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благосостояния и качества жизни населения МО «Онгудайский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2082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«Социальное развитие  муниципального образования «Онгудайский район»</a:t>
            </a:r>
            <a:endParaRPr lang="ru-RU" dirty="0"/>
          </a:p>
        </p:txBody>
      </p:sp>
      <p:pic>
        <p:nvPicPr>
          <p:cNvPr id="6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5229" y="4869160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предусмотрено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2017 - 306489 тыс.руб.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2018 -295923 тыс.руб.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2019-293642 тыс.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7588" y="987102"/>
            <a:ext cx="391641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, спорта  и молодежной политики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 социальной поддержки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832" y="1097039"/>
            <a:ext cx="367240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благосостояния и обеспечение благоприятных условий жизни населения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trial\Desktop\ДЮС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7279"/>
            <a:ext cx="2713657" cy="18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rial\Desktop\Культу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69" y="5062882"/>
            <a:ext cx="2614935" cy="18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rial\Desktop\Дюсш самб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4" y="5015471"/>
            <a:ext cx="2691755" cy="17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rial\Desktop\школ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70" y="3257278"/>
            <a:ext cx="2618946" cy="18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«Управление муниципальными финансами и имуществом муниципального образования «Онгудайский район»</a:t>
            </a:r>
            <a:endParaRPr lang="ru-RU" dirty="0"/>
          </a:p>
        </p:txBody>
      </p:sp>
      <p:pic>
        <p:nvPicPr>
          <p:cNvPr id="6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5668" y="5075074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предусмотрено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2017 -40722 тыс.руб.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 -34163 тыс.руб.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2019-34163 тыс.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7588" y="987102"/>
            <a:ext cx="391641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 муниципальными финансами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имуществом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832" y="1097039"/>
            <a:ext cx="367240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эффективной муниципальной политики в области управления муниципальными финансами и муниципальным имуществом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trial\Desktop\111111111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0" y="3257279"/>
            <a:ext cx="4122398" cy="31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rial\Desktop\23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82" y="3257279"/>
            <a:ext cx="3251614" cy="1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 Развития систем жизнеобеспечения и повышение безопасности населения муниципального образования «Онгудайский район»</a:t>
            </a:r>
            <a:endParaRPr lang="ru-RU" dirty="0"/>
          </a:p>
        </p:txBody>
      </p:sp>
      <p:pic>
        <p:nvPicPr>
          <p:cNvPr id="6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73969" y="5328949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2017 - 6492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2018 -11372 тыс.руб.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2019-11548 тыс.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7588" y="987102"/>
            <a:ext cx="391641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инфраструктуры района;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обеспечения безопасности населения.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832" y="1097039"/>
            <a:ext cx="3672408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 жизнеобеспечения и повышения безопасности населения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trial\Desktop\IMG_0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3614"/>
            <a:ext cx="2808312" cy="19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rial\Desktop\IMG_0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3789039"/>
            <a:ext cx="2093912" cy="16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rial\Desktop\IMG_0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09" y="3812208"/>
            <a:ext cx="2006391" cy="15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rial\Desktop\чу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789038"/>
            <a:ext cx="1841120" cy="15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rial\Desktop\чик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" y="5328951"/>
            <a:ext cx="3205212" cy="15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236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2153" y="-30376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долговой нагрузки</a:t>
            </a:r>
            <a:r>
              <a:rPr lang="en-US" dirty="0" smtClean="0"/>
              <a:t> </a:t>
            </a:r>
            <a:r>
              <a:rPr lang="ru-RU" dirty="0" smtClean="0"/>
              <a:t>муниципального образования «Онгудайский район» </a:t>
            </a:r>
            <a:endParaRPr lang="ru-RU" dirty="0"/>
          </a:p>
        </p:txBody>
      </p:sp>
      <p:pic>
        <p:nvPicPr>
          <p:cNvPr id="6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29595" y="3140968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верхний предел муниципального долга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 г   -3700 тыс.руб.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01.01.2019 г -3700 тыс.руб.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-3700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 </a:t>
            </a:r>
          </a:p>
        </p:txBody>
      </p:sp>
    </p:spTree>
    <p:extLst>
      <p:ext uri="{BB962C8B-B14F-4D97-AF65-F5344CB8AC3E}">
        <p14:creationId xmlns:p14="http://schemas.microsoft.com/office/powerpoint/2010/main" val="14086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672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30424" y="0"/>
            <a:ext cx="8250088" cy="1412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Бюджетный </a:t>
            </a:r>
            <a:r>
              <a:rPr lang="ru-RU" sz="1400" b="1" dirty="0" smtClean="0"/>
              <a:t>процесс</a:t>
            </a:r>
            <a:endParaRPr lang="ru-RU" sz="1400" b="1" dirty="0"/>
          </a:p>
          <a:p>
            <a:pPr algn="just"/>
            <a:r>
              <a:rPr lang="ru-RU" sz="1400" dirty="0" smtClean="0"/>
              <a:t>      </a:t>
            </a:r>
            <a:r>
              <a:rPr lang="ru-RU" sz="1400" dirty="0"/>
              <a:t>Представляет собой деятельность участников бюджетного процесса по планированию, утверждению и исполнению бюджета, по  контролю за его исполнением, осуществлению бюджетного учета, ведению бюджетной отчетности и внешней проверке.</a:t>
            </a:r>
          </a:p>
        </p:txBody>
      </p:sp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4749017"/>
            <a:ext cx="180020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этап </a:t>
            </a:r>
            <a:endParaRPr lang="ru-RU" dirty="0" smtClean="0"/>
          </a:p>
          <a:p>
            <a:pPr algn="ctr"/>
            <a:r>
              <a:rPr lang="ru-RU" sz="1400" dirty="0" smtClean="0"/>
              <a:t>Составление </a:t>
            </a:r>
            <a:r>
              <a:rPr lang="ru-RU" sz="1400" dirty="0"/>
              <a:t>проекта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4767941"/>
            <a:ext cx="172819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 этап </a:t>
            </a:r>
            <a:r>
              <a:rPr lang="ru-RU" sz="1400" dirty="0"/>
              <a:t>Рассмотрение и утверждение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4751637"/>
            <a:ext cx="1728192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 этап </a:t>
            </a:r>
            <a:endParaRPr lang="ru-RU" dirty="0" smtClean="0"/>
          </a:p>
          <a:p>
            <a:pPr algn="ctr"/>
            <a:r>
              <a:rPr lang="ru-RU" sz="1400" dirty="0" smtClean="0"/>
              <a:t>Исполнение </a:t>
            </a:r>
            <a:r>
              <a:rPr lang="ru-RU" sz="1400" dirty="0"/>
              <a:t>бюджета и его контроль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4751637"/>
            <a:ext cx="2736304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этап</a:t>
            </a:r>
          </a:p>
          <a:p>
            <a:pPr algn="ctr"/>
            <a:r>
              <a:rPr lang="ru-RU" dirty="0" smtClean="0"/>
              <a:t> </a:t>
            </a:r>
            <a:r>
              <a:rPr lang="ru-RU" sz="1400" dirty="0" smtClean="0"/>
              <a:t>Рассмотрение и утверждение отчета об исполнении бюджета и внешняя проверка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68472" y="2636912"/>
            <a:ext cx="424847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>
            <a:stCxn id="13" idx="2"/>
          </p:cNvCxnSpPr>
          <p:nvPr/>
        </p:nvCxnSpPr>
        <p:spPr>
          <a:xfrm>
            <a:off x="4592708" y="38610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007604" y="4437112"/>
            <a:ext cx="3585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92708" y="4437112"/>
            <a:ext cx="321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12360" y="4437112"/>
            <a:ext cx="0" cy="33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55468" y="4437112"/>
            <a:ext cx="0" cy="33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0" idx="0"/>
          </p:cNvCxnSpPr>
          <p:nvPr/>
        </p:nvCxnSpPr>
        <p:spPr>
          <a:xfrm>
            <a:off x="3059832" y="4437112"/>
            <a:ext cx="0" cy="330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8" idx="0"/>
          </p:cNvCxnSpPr>
          <p:nvPr/>
        </p:nvCxnSpPr>
        <p:spPr>
          <a:xfrm flipV="1">
            <a:off x="1007604" y="4437112"/>
            <a:ext cx="0" cy="31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952153" y="836712"/>
            <a:ext cx="7704137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200" dirty="0">
              <a:latin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процесс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регламентируемая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законом деятельность органов государственной власти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рассмотрению, утверждению бюджетной отчетности и внешней проверке.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 -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предельные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инвестиции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бюджета, направленные на приобретение, модернизацию государственного (муниципального) имущества.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Государственное (муниципальное)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задание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программа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мероприятий и инструментов государственной политики, обеспечивающих в рамках реализации ключевых государственных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расходов бюджета над его доходами.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населения, организаций, учреждений в бюджет денежные средства в виде: - налогов; - неналоговых поступлений (доходы от продажи имущества, штрафы и т.п.); - безвозмездных поступлений. (Кредиты, доходы от выпуска ценных бумаг, полученные государством (органами местного самоуправления), не включаются в состав доходов).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привлекаемые в бюджет для покрытия дефицита (кредиты банков, кредиты от других уровней бюджетов, ценные бумаги,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иные источники).</a:t>
            </a:r>
          </a:p>
        </p:txBody>
      </p:sp>
      <p:pic>
        <p:nvPicPr>
          <p:cNvPr id="3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494" y="-12701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ГЛОССАРИЙ </a:t>
            </a:r>
          </a:p>
        </p:txBody>
      </p:sp>
    </p:spTree>
    <p:extLst>
      <p:ext uri="{BB962C8B-B14F-4D97-AF65-F5344CB8AC3E}">
        <p14:creationId xmlns:p14="http://schemas.microsoft.com/office/powerpoint/2010/main" val="3924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260350"/>
            <a:ext cx="7499350" cy="6119813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год, следующий за текущим финансовым годом.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Плановый период-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Профицит  бюджета-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Расходы бюджета-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Республиканский бюджет Республики Алтай-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 в расчете на очередной финансовый год и плановый период , предназначенных для исполнения расходных обязательств Республики Алтай.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Субсидии бюджета-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поступления на софинансирование расходов бюджета. В соответствии с Бюджетным кодексом РФ следует различать два вида субсидий: субсидия — межбюджетный трансферт, предоставляемый в целях софинансирования  расходных обязательств нижестоящего бюджета субсидия — денежные средства, предоставляемые из бюджетов и внебюджетных фондов юридическим лицам (не являющимся бюджетными учреждениями) и физическим лицам.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Субвенции бюджета-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целевые средства на обеспечение передаваемых полномочий.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Текущий финансовый год-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од, в котором осуществляется исполнение бюджета, составление и рассмотрение проекта бюджета на очередной финансовый год и плановый период.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Участники бюджетного процесса-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рассмотрению, утверждению и внешней проверке бюджетной отчетности.</a:t>
            </a:r>
          </a:p>
        </p:txBody>
      </p:sp>
      <p:pic>
        <p:nvPicPr>
          <p:cNvPr id="3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226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" y="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\Desktop\открытый бюджет ШАБЛОНЫ\r_1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6633"/>
            <a:ext cx="5904656" cy="3612548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424" y="0"/>
            <a:ext cx="8250088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составления проекта бюджета района</a:t>
            </a:r>
            <a:endParaRPr lang="ru-RU" dirty="0"/>
          </a:p>
        </p:txBody>
      </p:sp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203848" y="2564904"/>
            <a:ext cx="2952328" cy="24482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бюджета на 2017 год и на плановый период 2018 и 2019 годов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091" y="1340768"/>
            <a:ext cx="2664296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Бюджетное послание Президента РФ Федеральному собранию о бюджетной политике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5885" y="4556143"/>
            <a:ext cx="2664296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 МО «Онгудайский район»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4437112"/>
            <a:ext cx="2664296" cy="1728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МО «Онгудайский район»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94165" y="1268760"/>
            <a:ext cx="2664296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Онгудайского района</a:t>
            </a:r>
            <a:endParaRPr lang="ru-RU" dirty="0"/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3204430" y="1737395"/>
            <a:ext cx="792088" cy="790922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>
            <a:off x="5427368" y="5110347"/>
            <a:ext cx="792088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16200000">
            <a:off x="5303331" y="1797570"/>
            <a:ext cx="814127" cy="692612"/>
          </a:xfrm>
          <a:prstGeom prst="bentArrow">
            <a:avLst/>
          </a:prstGeom>
          <a:scene3d>
            <a:camera prst="orthographicFront">
              <a:rot lat="9600000" lon="0" rev="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3071082" y="5073934"/>
            <a:ext cx="814127" cy="692612"/>
          </a:xfrm>
          <a:prstGeom prst="bentArrow">
            <a:avLst/>
          </a:prstGeom>
          <a:scene3d>
            <a:camera prst="orthographicFront">
              <a:rot lat="0" lon="105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Организационный отдел\презентации\1\изо\КМ ЧР_290216_отчет о деятельности МФ ЧР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6093296"/>
            <a:ext cx="7164288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2152" y="10807"/>
            <a:ext cx="819184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 бюджетной и налоговой политики муниципального образования «Онгудайский район»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5445224"/>
            <a:ext cx="532859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 маневренности бюджета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80295" y="1484784"/>
            <a:ext cx="3924436" cy="12961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сбалансированности бюджета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04731" y="1413645"/>
            <a:ext cx="3943136" cy="136728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Снижение размера муниципального долга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785563" y="2933328"/>
            <a:ext cx="3943136" cy="157579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Снижение нагрузки на бюджет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3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Организационный отдел\презентации\1\изо\КМ ЧР_290216_отчет о деятельности МФ ЧР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6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5033" y="0"/>
            <a:ext cx="819896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Задачи бюджетной и налоговой политики муниципального образования «Онгудайский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6093296"/>
            <a:ext cx="7020272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4221088"/>
            <a:ext cx="4392488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Усиление взаимодействия администрации района с налоговым органом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Организационный отдел\презентации\1\изо\КМ ЧР_290216_отчет о деятельности МФ ЧР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2153" y="0"/>
            <a:ext cx="817991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Задачи бюджетной и налоговой политики муниципального образования «Онгудайский район»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941168"/>
            <a:ext cx="4248472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становить ответственность за некачественную подготовку документации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6093296"/>
            <a:ext cx="7092279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:\Организационный отдел\презентации\1\изо\КМ ЧР_290216_отчет о деятельности МФ ЧР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2153" y="0"/>
            <a:ext cx="8179917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Задачи бюджетной и налоговой политики муниципального образования «Онгудайский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661248"/>
            <a:ext cx="600023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3" y="-20209"/>
            <a:ext cx="1000440" cy="10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2367" y="0"/>
            <a:ext cx="8119703" cy="9807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уровня открытости бюджетных данных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196752"/>
            <a:ext cx="417646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Размещение информации о плановых и фактических результатах деятельности МО «Онгудайский район»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5445224"/>
            <a:ext cx="266429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размещение на сайте </a:t>
            </a:r>
            <a:r>
              <a:rPr lang="en-US" sz="1200" dirty="0" smtClean="0">
                <a:hlinkClick r:id="rId3"/>
              </a:rPr>
              <a:t>www.Bus.gov.ru</a:t>
            </a:r>
            <a:r>
              <a:rPr lang="ru-RU" sz="1200" dirty="0" smtClean="0"/>
              <a:t> ведомственных перечней муниципальных услуг и работ 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4077072"/>
            <a:ext cx="4032448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Размещение информации о бюджете в доступном для граждан формате «бюджет для граждан»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2615952"/>
            <a:ext cx="266429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бюджета осуществляется с учетом гражданских инициатив</a:t>
            </a:r>
            <a:endParaRPr lang="ru-RU" sz="1200" dirty="0"/>
          </a:p>
        </p:txBody>
      </p:sp>
      <p:pic>
        <p:nvPicPr>
          <p:cNvPr id="1026" name="Picture 2" descr="C:\Users\trial\Documents\NetSpeakerphone\Received Files\УЭФ Макышева Л_И_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" y="1065996"/>
            <a:ext cx="4552277" cy="25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ial\Desktop\2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" y="3833115"/>
            <a:ext cx="4483321" cy="28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788024" y="6057292"/>
            <a:ext cx="504056" cy="32403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2153" y="0"/>
            <a:ext cx="3115791" cy="126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Административно территориальное деление Онгудайского района </a:t>
            </a:r>
            <a:endParaRPr lang="ru-RU" dirty="0"/>
          </a:p>
        </p:txBody>
      </p:sp>
      <p:pic>
        <p:nvPicPr>
          <p:cNvPr id="7" name="Picture 5" descr="C:\Users\admin\Desktop\открытый бюджет ШАБЛОНЫ\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"/>
            <a:ext cx="952153" cy="10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0"/>
            <a:ext cx="4704086" cy="126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показатели социально-экономического развития, используемые при формировании бюджета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351063"/>
              </p:ext>
            </p:extLst>
          </p:nvPr>
        </p:nvGraphicFramePr>
        <p:xfrm>
          <a:off x="3322017" y="2276872"/>
          <a:ext cx="5832649" cy="43750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46003"/>
                <a:gridCol w="632456"/>
                <a:gridCol w="913547"/>
                <a:gridCol w="913547"/>
                <a:gridCol w="983820"/>
                <a:gridCol w="8432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Показатель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Ед.изм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Тыс.чел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14442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14339</a:t>
                      </a: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14414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14421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03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114,7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105,5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104,8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54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</a:t>
                      </a:r>
                      <a:r>
                        <a:rPr lang="ru-RU" sz="1400" baseline="0" dirty="0" smtClean="0"/>
                        <a:t> зарегистрированной безработицы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3,02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3,14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2,99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54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рублей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18830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18698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18922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19168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03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</a:t>
                      </a:r>
                      <a:r>
                        <a:rPr lang="ru-RU" sz="1400" baseline="0" dirty="0" smtClean="0"/>
                        <a:t> основных фондов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Млн.руб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7187,5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6957,5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6734,9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6984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2276872"/>
            <a:ext cx="3347864" cy="4581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Площадь территории района- 11744 кв. км., что составляет 12,64% от площади Республики Алтай.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Районный центр-село Онгудай.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   </a:t>
            </a:r>
            <a:r>
              <a:rPr lang="ru-RU" sz="1200" dirty="0" smtClean="0"/>
              <a:t>В состав района входит 10 сельских поселений</a:t>
            </a:r>
            <a:r>
              <a:rPr lang="en-US" sz="1200" dirty="0" smtClean="0"/>
              <a:t>:</a:t>
            </a:r>
            <a:endParaRPr lang="ru-RU" sz="1200" dirty="0" smtClean="0"/>
          </a:p>
          <a:p>
            <a:r>
              <a:rPr lang="ru-RU" sz="1100" dirty="0" smtClean="0"/>
              <a:t>1.Ининское сельское поселение;</a:t>
            </a:r>
          </a:p>
          <a:p>
            <a:r>
              <a:rPr lang="ru-RU" sz="1100" dirty="0" smtClean="0"/>
              <a:t>2.Купчегенское сельское поселение;</a:t>
            </a:r>
          </a:p>
          <a:p>
            <a:r>
              <a:rPr lang="ru-RU" sz="1100" dirty="0" smtClean="0"/>
              <a:t>3.Хабаровское сельское поселение;</a:t>
            </a:r>
          </a:p>
          <a:p>
            <a:r>
              <a:rPr lang="ru-RU" sz="1100" dirty="0" smtClean="0"/>
              <a:t>4.Онгудайское сельское поселение</a:t>
            </a:r>
          </a:p>
          <a:p>
            <a:r>
              <a:rPr lang="ru-RU" sz="1100" dirty="0" smtClean="0"/>
              <a:t>5.Шашикманское сельское поселение;</a:t>
            </a:r>
          </a:p>
          <a:p>
            <a:r>
              <a:rPr lang="ru-RU" sz="1100" dirty="0" smtClean="0"/>
              <a:t>6.Каракольское сельское поселение;</a:t>
            </a:r>
          </a:p>
          <a:p>
            <a:r>
              <a:rPr lang="ru-RU" sz="1100" dirty="0" smtClean="0"/>
              <a:t>7.Нижне-Талдинское сельское поселение;</a:t>
            </a:r>
          </a:p>
          <a:p>
            <a:r>
              <a:rPr lang="ru-RU" sz="1100" dirty="0" smtClean="0"/>
              <a:t>8.Куладинское сельское поселение;</a:t>
            </a:r>
          </a:p>
          <a:p>
            <a:r>
              <a:rPr lang="ru-RU" sz="1100" dirty="0" smtClean="0"/>
              <a:t>9.Теньгинское сельское поселение;</a:t>
            </a:r>
          </a:p>
          <a:p>
            <a:r>
              <a:rPr lang="ru-RU" sz="1100" dirty="0" smtClean="0"/>
              <a:t>10.Елинское сельское поселение.</a:t>
            </a:r>
          </a:p>
          <a:p>
            <a:endParaRPr lang="ru-RU" sz="1100" dirty="0" smtClean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/>
              <a:t>Количество населенных пунктов-29</a:t>
            </a:r>
            <a:endParaRPr lang="ru-RU" sz="12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979712" y="1479712"/>
            <a:ext cx="708297" cy="64807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36383" y="1467186"/>
            <a:ext cx="708297" cy="64807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3760</TotalTime>
  <Words>1564</Words>
  <Application>Microsoft Office PowerPoint</Application>
  <PresentationFormat>Экран (4:3)</PresentationFormat>
  <Paragraphs>295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БЮДЖЕТ ДЛЯ ГРАЖДАН   к проекту  бюджета муниципального образования  «Онгудайский район»  за 2017-2019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admin</dc:creator>
  <cp:lastModifiedBy>trial</cp:lastModifiedBy>
  <cp:revision>184</cp:revision>
  <cp:lastPrinted>2016-11-17T10:03:08Z</cp:lastPrinted>
  <dcterms:created xsi:type="dcterms:W3CDTF">2014-12-26T03:58:18Z</dcterms:created>
  <dcterms:modified xsi:type="dcterms:W3CDTF">2016-11-21T05:12:05Z</dcterms:modified>
</cp:coreProperties>
</file>