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1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28" autoAdjust="0"/>
    <p:restoredTop sz="94660"/>
  </p:normalViewPr>
  <p:slideViewPr>
    <p:cSldViewPr>
      <p:cViewPr varScale="1">
        <p:scale>
          <a:sx n="109" d="100"/>
          <a:sy n="10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>
              <a:gsLst>
                <a:gs pos="0">
                  <a:srgbClr val="7030A0"/>
                </a:gs>
                <a:gs pos="29000">
                  <a:srgbClr val="00349E">
                    <a:lumMod val="60000"/>
                    <a:lumOff val="40000"/>
                  </a:srgbClr>
                </a:gs>
              </a:gsLst>
              <a:lin ang="5400000" scaled="0"/>
            </a:gradFill>
            <a:effectLst>
              <a:glow rad="63500">
                <a:schemeClr val="tx1">
                  <a:alpha val="40000"/>
                </a:schemeClr>
              </a:glow>
            </a:effectLst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rgbClr val="7030A0"/>
                  </a:gs>
                  <a:gs pos="29000">
                    <a:srgbClr val="00349E">
                      <a:lumMod val="60000"/>
                      <a:lumOff val="40000"/>
                    </a:srgbClr>
                  </a:gs>
                </a:gsLst>
                <a:lin ang="5400000" scaled="0"/>
              </a:gradFill>
              <a:effectLst>
                <a:glow rad="63500">
                  <a:schemeClr val="tx1"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7030A0"/>
                  </a:gs>
                  <a:gs pos="29000">
                    <a:srgbClr val="00349E">
                      <a:lumMod val="60000"/>
                      <a:lumOff val="40000"/>
                    </a:srgbClr>
                  </a:gs>
                </a:gsLst>
                <a:lin ang="5400000" scaled="0"/>
              </a:gradFill>
              <a:effectLst>
                <a:glow rad="63500">
                  <a:schemeClr val="tx1"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rgbClr val="7030A0"/>
                  </a:gs>
                  <a:gs pos="29000">
                    <a:srgbClr val="00349E">
                      <a:lumMod val="60000"/>
                      <a:lumOff val="40000"/>
                    </a:srgbClr>
                  </a:gs>
                </a:gsLst>
                <a:lin ang="5400000" scaled="0"/>
              </a:gradFill>
              <a:effectLst>
                <a:glow rad="63500">
                  <a:schemeClr val="tx1"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rgbClr val="7030A0"/>
                  </a:gs>
                  <a:gs pos="29000">
                    <a:srgbClr val="00349E">
                      <a:lumMod val="60000"/>
                      <a:lumOff val="40000"/>
                    </a:srgbClr>
                  </a:gs>
                </a:gsLst>
                <a:lin ang="5400000" scaled="0"/>
              </a:gradFill>
              <a:ln>
                <a:solidFill>
                  <a:srgbClr val="FF0000"/>
                </a:solidFill>
              </a:ln>
              <a:effectLst>
                <a:glow rad="63500">
                  <a:schemeClr val="tx1">
                    <a:alpha val="40000"/>
                  </a:schemeClr>
                </a:glow>
                <a:innerShdw blurRad="63500" dist="50800" dir="5400000">
                  <a:schemeClr val="tx1">
                    <a:alpha val="50000"/>
                  </a:schemeClr>
                </a:innerShdw>
              </a:effectLst>
            </c:spPr>
          </c:dPt>
          <c:dPt>
            <c:idx val="4"/>
            <c:invertIfNegative val="0"/>
            <c:bubble3D val="0"/>
            <c:spPr>
              <a:gradFill>
                <a:gsLst>
                  <a:gs pos="0">
                    <a:srgbClr val="7030A0"/>
                  </a:gs>
                  <a:gs pos="29000">
                    <a:srgbClr val="00349E">
                      <a:lumMod val="60000"/>
                      <a:lumOff val="40000"/>
                    </a:srgbClr>
                  </a:gs>
                </a:gsLst>
                <a:lin ang="5400000" scaled="0"/>
              </a:gradFill>
              <a:effectLst>
                <a:glow rad="63500">
                  <a:schemeClr val="tx1"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dPt>
            <c:idx val="5"/>
            <c:invertIfNegative val="0"/>
            <c:bubble3D val="0"/>
            <c:spPr>
              <a:gradFill>
                <a:gsLst>
                  <a:gs pos="0">
                    <a:srgbClr val="7030A0"/>
                  </a:gs>
                  <a:gs pos="29000">
                    <a:srgbClr val="00349E">
                      <a:lumMod val="60000"/>
                      <a:lumOff val="40000"/>
                    </a:srgbClr>
                  </a:gs>
                </a:gsLst>
                <a:lin ang="5400000" scaled="0"/>
              </a:gradFill>
              <a:effectLst>
                <a:glow rad="63500">
                  <a:schemeClr val="tx1">
                    <a:alpha val="40000"/>
                  </a:schemeClr>
                </a:glow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</c:dPt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638173.44999999995</c:v>
                </c:pt>
                <c:pt idx="1">
                  <c:v>374608.08</c:v>
                </c:pt>
                <c:pt idx="2">
                  <c:v>357815.85</c:v>
                </c:pt>
                <c:pt idx="3">
                  <c:v>360272.24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18000">
                  <a:srgbClr val="FF0000"/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644764.93000000005</c:v>
                </c:pt>
                <c:pt idx="1">
                  <c:v>377019.7</c:v>
                </c:pt>
                <c:pt idx="2">
                  <c:v>357815.85</c:v>
                </c:pt>
                <c:pt idx="3">
                  <c:v>360272.24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Лист1!$D$2:$D$5</c:f>
              <c:numCache>
                <c:formatCode>0.00</c:formatCode>
                <c:ptCount val="4"/>
                <c:pt idx="0">
                  <c:v>-6591.48</c:v>
                </c:pt>
                <c:pt idx="1">
                  <c:v>-2411.62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65056"/>
        <c:axId val="45566592"/>
      </c:barChart>
      <c:catAx>
        <c:axId val="4556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566592"/>
        <c:crosses val="autoZero"/>
        <c:auto val="1"/>
        <c:lblAlgn val="ctr"/>
        <c:lblOffset val="100"/>
        <c:noMultiLvlLbl val="0"/>
      </c:catAx>
      <c:valAx>
        <c:axId val="45566592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455650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346380456816275E-2"/>
          <c:y val="9.3226477401987945E-2"/>
          <c:w val="0.50337803996277286"/>
          <c:h val="0.823001345935097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 %</c:v>
                </c:pt>
              </c:strCache>
            </c:strRef>
          </c:tx>
          <c:spPr>
            <a:ln cmpd="sng">
              <a:prstDash val="sysDot"/>
            </a:ln>
            <a:scene3d>
              <a:camera prst="orthographicFront"/>
              <a:lightRig rig="threePt" dir="t"/>
            </a:scene3d>
            <a:sp3d prstMaterial="flat"/>
          </c:spPr>
          <c:explosion val="14"/>
          <c:dPt>
            <c:idx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1"/>
            <c:bubble3D val="0"/>
            <c:spPr>
              <a:solidFill>
                <a:srgbClr val="92D050"/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2"/>
            <c:bubble3D val="0"/>
            <c:explosion val="63"/>
          </c:dPt>
          <c:dPt>
            <c:idx val="3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5"/>
            <c:bubble3D val="0"/>
            <c:spPr>
              <a:solidFill>
                <a:srgbClr val="00B050"/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7"/>
            <c:bubble3D val="0"/>
            <c:explosion val="32"/>
            <c:spPr>
              <a:solidFill>
                <a:srgbClr val="33CCFF"/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8"/>
            <c:bubble3D val="0"/>
            <c:spPr>
              <a:solidFill>
                <a:srgbClr val="FFFF00"/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11"/>
            <c:bubble3D val="0"/>
            <c:explosion val="32"/>
            <c:spPr>
              <a:solidFill>
                <a:srgbClr val="FF0000"/>
              </a:solidFill>
              <a:ln cmpd="sng">
                <a:prstDash val="sysDot"/>
              </a:ln>
              <a:scene3d>
                <a:camera prst="orthographicFront"/>
                <a:lightRig rig="threePt" dir="t"/>
              </a:scene3d>
              <a:sp3d prstMaterial="flat"/>
            </c:spPr>
          </c:dPt>
          <c:dLbls>
            <c:numFmt formatCode="0.00%" sourceLinked="0"/>
            <c:spPr>
              <a:solidFill>
                <a:schemeClr val="accent2">
                  <a:lumMod val="20000"/>
                  <a:lumOff val="80000"/>
                  <a:alpha val="43000"/>
                </a:schemeClr>
              </a:solidFill>
              <a:ln>
                <a:solidFill>
                  <a:schemeClr val="accent1"/>
                </a:solidFill>
              </a:ln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</c:v>
                </c:pt>
                <c:pt idx="4">
                  <c:v>Жилищно-комунальное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информации(печать и издательство)</c:v>
                </c:pt>
                <c:pt idx="11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49746.05</c:v>
                </c:pt>
                <c:pt idx="1">
                  <c:v>561.1</c:v>
                </c:pt>
                <c:pt idx="2">
                  <c:v>850.53</c:v>
                </c:pt>
                <c:pt idx="3">
                  <c:v>6881.99</c:v>
                </c:pt>
                <c:pt idx="4">
                  <c:v>7888.91</c:v>
                </c:pt>
                <c:pt idx="5">
                  <c:v>269419.53999999998</c:v>
                </c:pt>
                <c:pt idx="6">
                  <c:v>26319.57</c:v>
                </c:pt>
                <c:pt idx="7">
                  <c:v>475</c:v>
                </c:pt>
                <c:pt idx="8">
                  <c:v>4454.29</c:v>
                </c:pt>
                <c:pt idx="9">
                  <c:v>8676.68</c:v>
                </c:pt>
                <c:pt idx="10">
                  <c:v>1519.04</c:v>
                </c:pt>
                <c:pt idx="11">
                  <c:v>227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52328.33</c:v>
                </c:pt>
                <c:pt idx="1">
                  <c:v>49746.05</c:v>
                </c:pt>
                <c:pt idx="2">
                  <c:v>49614.85</c:v>
                </c:pt>
                <c:pt idx="3">
                  <c:v>49629.05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75264"/>
        <c:axId val="48321280"/>
      </c:lineChart>
      <c:catAx>
        <c:axId val="4967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321280"/>
        <c:crosses val="autoZero"/>
        <c:auto val="1"/>
        <c:lblAlgn val="ctr"/>
        <c:lblOffset val="100"/>
        <c:noMultiLvlLbl val="0"/>
      </c:catAx>
      <c:valAx>
        <c:axId val="48321280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crossAx val="496752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Функционирование высшего должностного лица муниципального образования</c:v>
                </c:pt>
                <c:pt idx="1">
                  <c:v>Функционирование предстовительных органов должностного лица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финансовых, органов финансового надзора</c:v>
                </c:pt>
                <c:pt idx="4">
                  <c:v>обеспечение проведения выборов и референдумов</c:v>
                </c:pt>
                <c:pt idx="5">
                  <c:v>Резервные фонды</c:v>
                </c:pt>
                <c:pt idx="6">
                  <c:v>Другие общегосударственные вопросы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0</c:v>
                </c:pt>
                <c:pt idx="1">
                  <c:v>1402.65</c:v>
                </c:pt>
                <c:pt idx="2">
                  <c:v>35861.06</c:v>
                </c:pt>
                <c:pt idx="3">
                  <c:v>4546.7299999999996</c:v>
                </c:pt>
                <c:pt idx="4">
                  <c:v>0</c:v>
                </c:pt>
                <c:pt idx="5">
                  <c:v>134</c:v>
                </c:pt>
                <c:pt idx="6">
                  <c:v>10383.89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Функционирование высшего должностного лица муниципального образования</c:v>
                </c:pt>
                <c:pt idx="1">
                  <c:v>Функционирование предстовительных органов должностного лица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финансовых, органов финансового надзора</c:v>
                </c:pt>
                <c:pt idx="4">
                  <c:v>обеспечение проведения выборов и референдумов</c:v>
                </c:pt>
                <c:pt idx="5">
                  <c:v>Резервные фонды</c:v>
                </c:pt>
                <c:pt idx="6">
                  <c:v>Другие общегосударственные вопросы</c:v>
                </c:pt>
              </c:strCache>
            </c:strRef>
          </c:cat>
          <c:val>
            <c:numRef>
              <c:f>Лист1!$C$2:$C$8</c:f>
              <c:numCache>
                <c:formatCode>#,##0.00</c:formatCode>
                <c:ptCount val="7"/>
                <c:pt idx="0">
                  <c:v>5734.99</c:v>
                </c:pt>
                <c:pt idx="1">
                  <c:v>1656.98</c:v>
                </c:pt>
                <c:pt idx="2">
                  <c:v>36460.25</c:v>
                </c:pt>
                <c:pt idx="3">
                  <c:v>4623.33</c:v>
                </c:pt>
                <c:pt idx="4">
                  <c:v>0</c:v>
                </c:pt>
                <c:pt idx="5">
                  <c:v>369</c:v>
                </c:pt>
                <c:pt idx="6">
                  <c:v>901.5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Лист1!$A$2:$A$8</c:f>
              <c:strCache>
                <c:ptCount val="7"/>
                <c:pt idx="0">
                  <c:v>Функционирование высшего должностного лица муниципального образования</c:v>
                </c:pt>
                <c:pt idx="1">
                  <c:v>Функционирование предстовительных органов должностного лица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финансовых, органов финансового надзора</c:v>
                </c:pt>
                <c:pt idx="4">
                  <c:v>обеспечение проведения выборов и референдумов</c:v>
                </c:pt>
                <c:pt idx="5">
                  <c:v>Резервные фонды</c:v>
                </c:pt>
                <c:pt idx="6">
                  <c:v>Другие общегосударственные вопросы</c:v>
                </c:pt>
              </c:strCache>
            </c:strRef>
          </c:cat>
          <c:val>
            <c:numRef>
              <c:f>Лист1!$D$2:$D$8</c:f>
              <c:numCache>
                <c:formatCode>#,##0.00</c:formatCode>
                <c:ptCount val="7"/>
                <c:pt idx="0">
                  <c:v>5734.99</c:v>
                </c:pt>
                <c:pt idx="1">
                  <c:v>1450.98</c:v>
                </c:pt>
                <c:pt idx="2">
                  <c:v>36535.050000000003</c:v>
                </c:pt>
                <c:pt idx="3">
                  <c:v>4623.33</c:v>
                </c:pt>
                <c:pt idx="4">
                  <c:v>0</c:v>
                </c:pt>
                <c:pt idx="5">
                  <c:v>369</c:v>
                </c:pt>
                <c:pt idx="6">
                  <c:v>901.5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2017г.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Функционирование высшего должностного лица муниципального образования</c:v>
                </c:pt>
                <c:pt idx="1">
                  <c:v>Функционирование предстовительных органов должностного лица муниципальных образований</c:v>
                </c:pt>
                <c:pt idx="2">
                  <c:v>Функционирование местных администраций</c:v>
                </c:pt>
                <c:pt idx="3">
                  <c:v>Обеспечение деятельности финансовых, органов финансового надзора</c:v>
                </c:pt>
                <c:pt idx="4">
                  <c:v>обеспечение проведения выборов и референдумов</c:v>
                </c:pt>
                <c:pt idx="5">
                  <c:v>Резервные фонды</c:v>
                </c:pt>
                <c:pt idx="6">
                  <c:v>Другие общегосударственные вопросы</c:v>
                </c:pt>
              </c:strCache>
            </c:strRef>
          </c:cat>
          <c:val>
            <c:numRef>
              <c:f>Лист1!$E$2:$E$8</c:f>
              <c:numCache>
                <c:formatCode>#,##0.00</c:formatCode>
                <c:ptCount val="7"/>
                <c:pt idx="0">
                  <c:v>5736.46</c:v>
                </c:pt>
                <c:pt idx="1">
                  <c:v>1450.98</c:v>
                </c:pt>
                <c:pt idx="2">
                  <c:v>36540.18</c:v>
                </c:pt>
                <c:pt idx="3">
                  <c:v>4623.33</c:v>
                </c:pt>
                <c:pt idx="4">
                  <c:v>0</c:v>
                </c:pt>
                <c:pt idx="5">
                  <c:v>369</c:v>
                </c:pt>
                <c:pt idx="6">
                  <c:v>909.1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62624"/>
        <c:axId val="48364160"/>
        <c:axId val="0"/>
      </c:bar3DChart>
      <c:catAx>
        <c:axId val="48362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48364160"/>
        <c:crosses val="autoZero"/>
        <c:auto val="1"/>
        <c:lblAlgn val="ctr"/>
        <c:lblOffset val="100"/>
        <c:noMultiLvlLbl val="0"/>
      </c:catAx>
      <c:valAx>
        <c:axId val="483641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8362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оборона 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504.4</c:v>
                </c:pt>
                <c:pt idx="1">
                  <c:v>561.1</c:v>
                </c:pt>
                <c:pt idx="2">
                  <c:v>562.29999999999995</c:v>
                </c:pt>
                <c:pt idx="3">
                  <c:v>562.29999999999995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39360"/>
        <c:axId val="48698496"/>
      </c:lineChart>
      <c:catAx>
        <c:axId val="486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698496"/>
        <c:crosses val="autoZero"/>
        <c:auto val="1"/>
        <c:lblAlgn val="ctr"/>
        <c:lblOffset val="100"/>
        <c:noMultiLvlLbl val="0"/>
      </c:catAx>
      <c:valAx>
        <c:axId val="4869849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8639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aseline="0"/>
            </a:pPr>
            <a:endParaRPr lang="ru-RU"/>
          </a:p>
        </c:txPr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126918.83</c:v>
                </c:pt>
                <c:pt idx="1">
                  <c:v>660.03</c:v>
                </c:pt>
                <c:pt idx="2">
                  <c:v>660.03</c:v>
                </c:pt>
                <c:pt idx="3">
                  <c:v>660.03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и области национальной безопасности и правоохранительной деятельности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123.9</c:v>
                </c:pt>
                <c:pt idx="1">
                  <c:v>190.5</c:v>
                </c:pt>
                <c:pt idx="2">
                  <c:v>190.5</c:v>
                </c:pt>
                <c:pt idx="3">
                  <c:v>190.5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52352"/>
        <c:axId val="48453888"/>
      </c:lineChart>
      <c:catAx>
        <c:axId val="4845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453888"/>
        <c:crosses val="autoZero"/>
        <c:auto val="1"/>
        <c:lblAlgn val="ctr"/>
        <c:lblOffset val="100"/>
        <c:noMultiLvlLbl val="0"/>
      </c:catAx>
      <c:valAx>
        <c:axId val="4845388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8452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/>
            </a:pPr>
            <a:endParaRPr lang="ru-RU"/>
          </a:p>
        </c:txPr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 и рыболовство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329.44</c:v>
                </c:pt>
                <c:pt idx="1">
                  <c:v>1065.8</c:v>
                </c:pt>
                <c:pt idx="2">
                  <c:v>1065.8</c:v>
                </c:pt>
                <c:pt idx="3">
                  <c:v>1065.8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хозяйство(дорожные фонды)</c:v>
                </c:pt>
              </c:strCache>
            </c:strRef>
          </c:tx>
          <c:spPr>
            <a:ln w="25400">
              <a:noFill/>
            </a:ln>
          </c:spP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32910.910000000003</c:v>
                </c:pt>
                <c:pt idx="1">
                  <c:v>2843.7</c:v>
                </c:pt>
                <c:pt idx="2">
                  <c:v>3576.9</c:v>
                </c:pt>
                <c:pt idx="3">
                  <c:v>3544.3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вопросы и области национальной экономике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4008.8</c:v>
                </c:pt>
                <c:pt idx="1">
                  <c:v>2972.49</c:v>
                </c:pt>
                <c:pt idx="2">
                  <c:v>2772.49</c:v>
                </c:pt>
                <c:pt idx="3">
                  <c:v>2772.49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026944"/>
        <c:axId val="49028480"/>
        <c:axId val="48758272"/>
      </c:area3DChart>
      <c:catAx>
        <c:axId val="4902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028480"/>
        <c:crosses val="autoZero"/>
        <c:auto val="1"/>
        <c:lblAlgn val="ctr"/>
        <c:lblOffset val="100"/>
        <c:noMultiLvlLbl val="0"/>
      </c:catAx>
      <c:valAx>
        <c:axId val="4902848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9026944"/>
        <c:crosses val="autoZero"/>
        <c:crossBetween val="midCat"/>
      </c:valAx>
      <c:serAx>
        <c:axId val="48758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49028480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Комунальное хозяйство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9220.09</c:v>
                </c:pt>
                <c:pt idx="1">
                  <c:v>3718.86</c:v>
                </c:pt>
                <c:pt idx="2">
                  <c:v>1298.6199999999999</c:v>
                </c:pt>
                <c:pt idx="3">
                  <c:v>1298.6199999999999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3028.19</c:v>
                </c:pt>
                <c:pt idx="1">
                  <c:v>4170.05</c:v>
                </c:pt>
                <c:pt idx="2">
                  <c:v>2073.08</c:v>
                </c:pt>
                <c:pt idx="3">
                  <c:v>1967.64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вопросы в области жилищно-комунального хозяйство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3338.43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160768"/>
        <c:axId val="48162304"/>
        <c:axId val="0"/>
      </c:bar3DChart>
      <c:catAx>
        <c:axId val="4816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162304"/>
        <c:crosses val="autoZero"/>
        <c:auto val="1"/>
        <c:lblAlgn val="ctr"/>
        <c:lblOffset val="100"/>
        <c:noMultiLvlLbl val="0"/>
      </c:catAx>
      <c:valAx>
        <c:axId val="4816230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81607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208782929911538"/>
          <c:y val="6.65661650349329E-2"/>
          <c:w val="0.808920482161952"/>
          <c:h val="0.5125629617387503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60159.99</c:v>
                </c:pt>
                <c:pt idx="1">
                  <c:v>17164.080000000002</c:v>
                </c:pt>
                <c:pt idx="2">
                  <c:v>17164.080000000002</c:v>
                </c:pt>
                <c:pt idx="3">
                  <c:v>17164.080000000002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266211.43</c:v>
                </c:pt>
                <c:pt idx="1">
                  <c:v>328247.71999999997</c:v>
                </c:pt>
                <c:pt idx="2">
                  <c:v>219406.12</c:v>
                </c:pt>
                <c:pt idx="3">
                  <c:v>218890.94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Профессиональная подготовка, переподготовка и повышение квалификации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625.36</c:v>
                </c:pt>
                <c:pt idx="1">
                  <c:v>800</c:v>
                </c:pt>
                <c:pt idx="2">
                  <c:v>800</c:v>
                </c:pt>
                <c:pt idx="3">
                  <c:v>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713536"/>
        <c:axId val="49715072"/>
        <c:axId val="48238080"/>
      </c:bar3DChart>
      <c:catAx>
        <c:axId val="497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715072"/>
        <c:crosses val="autoZero"/>
        <c:auto val="1"/>
        <c:lblAlgn val="ctr"/>
        <c:lblOffset val="100"/>
        <c:noMultiLvlLbl val="0"/>
      </c:catAx>
      <c:valAx>
        <c:axId val="4971507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9713536"/>
        <c:crosses val="autoZero"/>
        <c:crossBetween val="between"/>
      </c:valAx>
      <c:serAx>
        <c:axId val="48238080"/>
        <c:scaling>
          <c:orientation val="minMax"/>
        </c:scaling>
        <c:delete val="1"/>
        <c:axPos val="b"/>
        <c:majorTickMark val="none"/>
        <c:minorTickMark val="none"/>
        <c:tickLblPos val="nextTo"/>
        <c:crossAx val="49715072"/>
        <c:crosses val="autoZero"/>
      </c:ser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здравоохранение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330</c:v>
                </c:pt>
                <c:pt idx="1">
                  <c:v>475</c:v>
                </c:pt>
                <c:pt idx="2">
                  <c:v>475</c:v>
                </c:pt>
                <c:pt idx="3">
                  <c:v>475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09728"/>
        <c:axId val="49211264"/>
      </c:lineChart>
      <c:catAx>
        <c:axId val="492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9211264"/>
        <c:crosses val="autoZero"/>
        <c:auto val="1"/>
        <c:lblAlgn val="ctr"/>
        <c:lblOffset val="100"/>
        <c:noMultiLvlLbl val="0"/>
      </c:catAx>
      <c:valAx>
        <c:axId val="492112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92097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275.07</c:v>
                </c:pt>
                <c:pt idx="1">
                  <c:v>196.69</c:v>
                </c:pt>
                <c:pt idx="2">
                  <c:v>196.69</c:v>
                </c:pt>
                <c:pt idx="3">
                  <c:v>196.69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Социальное обеспечение население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8205.1</c:v>
                </c:pt>
                <c:pt idx="1">
                  <c:v>1329.2</c:v>
                </c:pt>
                <c:pt idx="2">
                  <c:v>1359.7</c:v>
                </c:pt>
                <c:pt idx="3">
                  <c:v>1391.6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13099.3</c:v>
                </c:pt>
                <c:pt idx="1">
                  <c:v>2005.4</c:v>
                </c:pt>
                <c:pt idx="2">
                  <c:v>2005.4</c:v>
                </c:pt>
                <c:pt idx="3">
                  <c:v>2005.4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Другие вопросы в области социальной политики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262.89999999999998</c:v>
                </c:pt>
                <c:pt idx="1">
                  <c:v>923</c:v>
                </c:pt>
                <c:pt idx="2">
                  <c:v>373</c:v>
                </c:pt>
                <c:pt idx="3">
                  <c:v>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887488"/>
        <c:axId val="49901568"/>
        <c:axId val="0"/>
      </c:bar3DChart>
      <c:catAx>
        <c:axId val="4988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9901568"/>
        <c:crosses val="autoZero"/>
        <c:auto val="1"/>
        <c:lblAlgn val="ctr"/>
        <c:lblOffset val="100"/>
        <c:noMultiLvlLbl val="0"/>
      </c:catAx>
      <c:valAx>
        <c:axId val="49901568"/>
        <c:scaling>
          <c:orientation val="minMax"/>
        </c:scaling>
        <c:delete val="0"/>
        <c:axPos val="b"/>
        <c:majorGridlines/>
        <c:numFmt formatCode="#,##0.00" sourceLinked="1"/>
        <c:majorTickMark val="none"/>
        <c:minorTickMark val="none"/>
        <c:tickLblPos val="nextTo"/>
        <c:crossAx val="49887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aseline="0"/>
            </a:pPr>
            <a:endParaRPr lang="ru-RU"/>
          </a:p>
        </c:txPr>
      </c:dTable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638173.44999999995</c:v>
                </c:pt>
                <c:pt idx="1">
                  <c:v>374608.08</c:v>
                </c:pt>
                <c:pt idx="2">
                  <c:v>357815.85</c:v>
                </c:pt>
                <c:pt idx="3">
                  <c:v>360272.24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610112"/>
        <c:axId val="45611648"/>
        <c:axId val="45605312"/>
      </c:area3DChart>
      <c:catAx>
        <c:axId val="4561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611648"/>
        <c:crosses val="autoZero"/>
        <c:auto val="1"/>
        <c:lblAlgn val="ctr"/>
        <c:lblOffset val="100"/>
        <c:noMultiLvlLbl val="0"/>
      </c:catAx>
      <c:valAx>
        <c:axId val="4561164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5610112"/>
        <c:crosses val="autoZero"/>
        <c:crossBetween val="midCat"/>
      </c:valAx>
      <c:serAx>
        <c:axId val="45605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45611648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массовой информации: Периодическая печать и издательства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1453.28</c:v>
                </c:pt>
                <c:pt idx="1">
                  <c:v>1519.04</c:v>
                </c:pt>
                <c:pt idx="2">
                  <c:v>1519.04</c:v>
                </c:pt>
                <c:pt idx="3">
                  <c:v>1519.04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97920"/>
        <c:axId val="48140672"/>
      </c:lineChart>
      <c:catAx>
        <c:axId val="480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140672"/>
        <c:crosses val="autoZero"/>
        <c:auto val="1"/>
        <c:lblAlgn val="ctr"/>
        <c:lblOffset val="100"/>
        <c:noMultiLvlLbl val="0"/>
      </c:catAx>
      <c:valAx>
        <c:axId val="48140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80979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120925.83</c:v>
                </c:pt>
                <c:pt idx="1">
                  <c:v>102107.38</c:v>
                </c:pt>
                <c:pt idx="2">
                  <c:v>107510.35</c:v>
                </c:pt>
                <c:pt idx="3">
                  <c:v>109927.24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877120"/>
        <c:axId val="45878656"/>
      </c:lineChart>
      <c:catAx>
        <c:axId val="4587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5878656"/>
        <c:crosses val="autoZero"/>
        <c:auto val="1"/>
        <c:lblAlgn val="ctr"/>
        <c:lblOffset val="100"/>
        <c:noMultiLvlLbl val="0"/>
      </c:catAx>
      <c:valAx>
        <c:axId val="4587865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5877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товары (работы, услуги)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Налоги,сборы и регулярные платежи за пользование природнымиресурсами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49800.27</c:v>
                </c:pt>
                <c:pt idx="1">
                  <c:v>3891.1</c:v>
                </c:pt>
                <c:pt idx="2">
                  <c:v>18887.919999999998</c:v>
                </c:pt>
                <c:pt idx="3">
                  <c:v>27199.05</c:v>
                </c:pt>
                <c:pt idx="4">
                  <c:v>200</c:v>
                </c:pt>
                <c:pt idx="5">
                  <c:v>2129.5300000000002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товары (работы, услуги)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Налоги,сборы и регулярные платежи за пользование природнымиресурсами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44325.56</c:v>
                </c:pt>
                <c:pt idx="1">
                  <c:v>2843.7</c:v>
                </c:pt>
                <c:pt idx="2">
                  <c:v>22755.93</c:v>
                </c:pt>
                <c:pt idx="3">
                  <c:v>26174.26</c:v>
                </c:pt>
                <c:pt idx="4">
                  <c:v>200</c:v>
                </c:pt>
                <c:pt idx="5">
                  <c:v>1731.15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товары (работы, услуги)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Налоги,сборы и регулярные платежи за пользование природнымиресурсами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Лист1!$D$2:$D$7</c:f>
              <c:numCache>
                <c:formatCode>#,##0.00</c:formatCode>
                <c:ptCount val="6"/>
                <c:pt idx="0">
                  <c:v>47547.25</c:v>
                </c:pt>
                <c:pt idx="1">
                  <c:v>3576.9</c:v>
                </c:pt>
                <c:pt idx="2">
                  <c:v>23655.4</c:v>
                </c:pt>
                <c:pt idx="3">
                  <c:v>26381.22</c:v>
                </c:pt>
                <c:pt idx="4">
                  <c:v>250</c:v>
                </c:pt>
                <c:pt idx="5">
                  <c:v>1937.8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товары (работы, услуги)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Налоги,сборы и регулярные платежи за пользование природнымиресурсами</c:v>
                </c:pt>
                <c:pt idx="5">
                  <c:v>Государственная пошлина</c:v>
                </c:pt>
              </c:strCache>
            </c:strRef>
          </c:cat>
          <c:val>
            <c:numRef>
              <c:f>Лист1!$E$2:$E$7</c:f>
              <c:numCache>
                <c:formatCode>#,##0.00</c:formatCode>
                <c:ptCount val="6"/>
                <c:pt idx="0">
                  <c:v>48320.15</c:v>
                </c:pt>
                <c:pt idx="1">
                  <c:v>3544.3</c:v>
                </c:pt>
                <c:pt idx="2">
                  <c:v>24711.65</c:v>
                </c:pt>
                <c:pt idx="3">
                  <c:v>26755.89</c:v>
                </c:pt>
                <c:pt idx="4">
                  <c:v>260</c:v>
                </c:pt>
                <c:pt idx="5">
                  <c:v>2168.71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40096"/>
        <c:axId val="45954176"/>
      </c:barChart>
      <c:catAx>
        <c:axId val="459400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600" baseline="0">
                <a:solidFill>
                  <a:schemeClr val="tx1"/>
                </a:solidFill>
              </a:defRPr>
            </a:pPr>
            <a:endParaRPr lang="ru-RU"/>
          </a:p>
        </c:txPr>
        <c:crossAx val="45954176"/>
        <c:crosses val="autoZero"/>
        <c:auto val="1"/>
        <c:lblAlgn val="ctr"/>
        <c:lblOffset val="100"/>
        <c:noMultiLvlLbl val="0"/>
      </c:catAx>
      <c:valAx>
        <c:axId val="4595417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59400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18817.96</c:v>
                </c:pt>
                <c:pt idx="1">
                  <c:v>4076.78</c:v>
                </c:pt>
                <c:pt idx="2">
                  <c:v>4161.78</c:v>
                </c:pt>
                <c:pt idx="3">
                  <c:v>4166.54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325504"/>
        <c:axId val="44327296"/>
      </c:lineChart>
      <c:catAx>
        <c:axId val="443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327296"/>
        <c:crosses val="autoZero"/>
        <c:auto val="1"/>
        <c:lblAlgn val="ctr"/>
        <c:lblOffset val="100"/>
        <c:noMultiLvlLbl val="0"/>
      </c:catAx>
      <c:valAx>
        <c:axId val="44327296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43255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62516291519843"/>
          <c:y val="5.3661455033524805E-2"/>
          <c:w val="0.78766267195548778"/>
          <c:h val="0.61826895359975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Платежи при пользовании природными ресурсами </c:v>
                </c:pt>
                <c:pt idx="2">
                  <c:v>Доходы от окозания платных услуг(работ)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2258.09</c:v>
                </c:pt>
                <c:pt idx="1">
                  <c:v>195</c:v>
                </c:pt>
                <c:pt idx="2">
                  <c:v>11451.6</c:v>
                </c:pt>
                <c:pt idx="3">
                  <c:v>2350.8200000000002</c:v>
                </c:pt>
                <c:pt idx="4">
                  <c:v>1742.45</c:v>
                </c:pt>
                <c:pt idx="5">
                  <c:v>820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Платежи при пользовании природными ресурсами </c:v>
                </c:pt>
                <c:pt idx="2">
                  <c:v>Доходы от окозания платных услуг(работ)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Лист1!$C$2:$C$7</c:f>
              <c:numCache>
                <c:formatCode>#,##0.00</c:formatCode>
                <c:ptCount val="6"/>
                <c:pt idx="0">
                  <c:v>1754.27</c:v>
                </c:pt>
                <c:pt idx="1">
                  <c:v>170</c:v>
                </c:pt>
                <c:pt idx="3">
                  <c:v>1752.51</c:v>
                </c:pt>
                <c:pt idx="4">
                  <c:v>1752.51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Платежи при пользовании природными ресурсами </c:v>
                </c:pt>
                <c:pt idx="2">
                  <c:v>Доходы от окозания платных услуг(работ)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Лист1!$D$2:$D$7</c:f>
              <c:numCache>
                <c:formatCode>#,##0.00</c:formatCode>
                <c:ptCount val="6"/>
                <c:pt idx="0">
                  <c:v>1754.27</c:v>
                </c:pt>
                <c:pt idx="1">
                  <c:v>255</c:v>
                </c:pt>
                <c:pt idx="3">
                  <c:v>400</c:v>
                </c:pt>
                <c:pt idx="4">
                  <c:v>1752.51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2017г.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Платежи при пользовании природными ресурсами </c:v>
                </c:pt>
                <c:pt idx="2">
                  <c:v>Доходы от окозания платных услуг(работ)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Лист1!$E$2:$E$7</c:f>
              <c:numCache>
                <c:formatCode>#,##0.00</c:formatCode>
                <c:ptCount val="6"/>
                <c:pt idx="0">
                  <c:v>1759.03</c:v>
                </c:pt>
                <c:pt idx="1">
                  <c:v>255</c:v>
                </c:pt>
                <c:pt idx="3">
                  <c:v>400</c:v>
                </c:pt>
                <c:pt idx="4">
                  <c:v>1752.51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438272"/>
        <c:axId val="44439808"/>
        <c:axId val="0"/>
      </c:bar3DChart>
      <c:catAx>
        <c:axId val="44438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4439808"/>
        <c:crosses val="autoZero"/>
        <c:auto val="1"/>
        <c:lblAlgn val="ctr"/>
        <c:lblOffset val="100"/>
        <c:noMultiLvlLbl val="0"/>
      </c:catAx>
      <c:valAx>
        <c:axId val="444398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44382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517247.62</c:v>
                </c:pt>
                <c:pt idx="1">
                  <c:v>272500.7</c:v>
                </c:pt>
                <c:pt idx="2">
                  <c:v>250305.5</c:v>
                </c:pt>
                <c:pt idx="3">
                  <c:v>250345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515328"/>
        <c:axId val="44516864"/>
      </c:lineChart>
      <c:catAx>
        <c:axId val="4451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516864"/>
        <c:crosses val="autoZero"/>
        <c:auto val="1"/>
        <c:lblAlgn val="ctr"/>
        <c:lblOffset val="100"/>
        <c:noMultiLvlLbl val="0"/>
      </c:catAx>
      <c:valAx>
        <c:axId val="445168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45153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88573.1</c:v>
                </c:pt>
                <c:pt idx="1">
                  <c:v>120239.59</c:v>
                </c:pt>
                <c:pt idx="2">
                  <c:v>155087.60999999999</c:v>
                </c:pt>
                <c:pt idx="3">
                  <c:v>153040.29</c:v>
                </c:pt>
                <c:pt idx="4">
                  <c:v>307.02999999999997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#,##0.00</c:formatCode>
                <c:ptCount val="5"/>
                <c:pt idx="0">
                  <c:v>112569.5</c:v>
                </c:pt>
                <c:pt idx="1">
                  <c:v>3793.6</c:v>
                </c:pt>
                <c:pt idx="2">
                  <c:v>156137.60000000001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Лист1!$D$2:$D$6</c:f>
              <c:numCache>
                <c:formatCode>#,##0.00</c:formatCode>
                <c:ptCount val="5"/>
                <c:pt idx="0">
                  <c:v>90055.6</c:v>
                </c:pt>
                <c:pt idx="1">
                  <c:v>3793.6</c:v>
                </c:pt>
                <c:pt idx="2">
                  <c:v>156456.29999999999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2017г.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</c:v>
                </c:pt>
                <c:pt idx="2">
                  <c:v>Субвенции бюджетам субъектов Российской Федерации и муниципальных образований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Лист1!$E$2:$E$6</c:f>
              <c:numCache>
                <c:formatCode>#,##0.00</c:formatCode>
                <c:ptCount val="5"/>
                <c:pt idx="0">
                  <c:v>90055.6</c:v>
                </c:pt>
                <c:pt idx="1">
                  <c:v>3793.6</c:v>
                </c:pt>
                <c:pt idx="2">
                  <c:v>156495.79999999999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21184"/>
        <c:axId val="49822720"/>
      </c:barChart>
      <c:catAx>
        <c:axId val="49821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49822720"/>
        <c:crosses val="autoZero"/>
        <c:auto val="1"/>
        <c:lblAlgn val="ctr"/>
        <c:lblOffset val="100"/>
        <c:noMultiLvlLbl val="0"/>
      </c:catAx>
      <c:valAx>
        <c:axId val="4982272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498211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</c:spPr>
        <c:txPr>
          <a:bodyPr/>
          <a:lstStyle/>
          <a:p>
            <a:pPr rtl="0">
              <a:defRPr sz="800" baseline="0"/>
            </a:pPr>
            <a:endParaRPr lang="ru-RU"/>
          </a:p>
        </c:txPr>
      </c:dTable>
      <c:spPr>
        <a:ln>
          <a:solidFill>
            <a:srgbClr val="00B050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Экономическое развитие муниципального образования "Онгудайский район"</c:v>
                </c:pt>
                <c:pt idx="1">
                  <c:v>Социальное развитие муниципального образования "Онгудайский район"</c:v>
                </c:pt>
                <c:pt idx="2">
                  <c:v>Управление муниципальнычми финансами и имуществом муниципального образования "Онгудайский район"</c:v>
                </c:pt>
                <c:pt idx="3">
                  <c:v>Развитие системы жизнеобеспечения и повышение безопасности населения муниципального образования "Онгудайский район"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25873.54</c:v>
                </c:pt>
                <c:pt idx="1">
                  <c:v>290601.32</c:v>
                </c:pt>
                <c:pt idx="2">
                  <c:v>34866.36</c:v>
                </c:pt>
                <c:pt idx="3">
                  <c:v>9004.92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9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1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7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72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4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70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1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7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1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64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03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9000">
              <a:schemeClr val="bg1"/>
            </a:gs>
            <a:gs pos="64000">
              <a:schemeClr val="accent6">
                <a:lumMod val="60000"/>
                <a:lumOff val="40000"/>
                <a:alpha val="35000"/>
              </a:schemeClr>
            </a:gs>
            <a:gs pos="57000">
              <a:schemeClr val="bg1"/>
            </a:gs>
            <a:gs pos="77000">
              <a:schemeClr val="accent6">
                <a:lumMod val="60000"/>
                <a:lumOff val="40000"/>
                <a:alpha val="42000"/>
              </a:schemeClr>
            </a:gs>
            <a:gs pos="72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37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1"/>
            </a:gs>
            <a:gs pos="48000">
              <a:srgbClr val="5F93FF"/>
            </a:gs>
            <a:gs pos="67000">
              <a:schemeClr val="accent6">
                <a:lumMod val="60000"/>
                <a:lumOff val="40000"/>
                <a:alpha val="65000"/>
              </a:schemeClr>
            </a:gs>
            <a:gs pos="84000">
              <a:srgbClr val="FF0000">
                <a:alpha val="63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659px-Altai-geo-stub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691" y="96071"/>
            <a:ext cx="2088232" cy="1582725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dmin\Desktop\открытый бюджет ШАБЛОНЫ\r_14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208" y="12087"/>
            <a:ext cx="3305197" cy="1750695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838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Desktop\открытый бюджет ШАБЛОНЫ\790518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brightnessContrast bright="15000" contrast="-7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4" y="1242972"/>
            <a:ext cx="8280920" cy="603880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  <a:softEdge rad="1270000"/>
          </a:effectLst>
          <a:ex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1043608" y="1762782"/>
            <a:ext cx="7490846" cy="4402522"/>
          </a:xfrm>
          <a:prstGeom prst="roundRect">
            <a:avLst/>
          </a:prstGeom>
          <a:gradFill>
            <a:gsLst>
              <a:gs pos="0">
                <a:schemeClr val="accent6">
                  <a:lumMod val="60000"/>
                  <a:lumOff val="40000"/>
                  <a:alpha val="37000"/>
                </a:schemeClr>
              </a:gs>
              <a:gs pos="50000">
                <a:srgbClr val="FF00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78796"/>
            <a:ext cx="9144000" cy="5179204"/>
          </a:xfrm>
          <a:noFill/>
          <a:ln>
            <a:gradFill>
              <a:gsLst>
                <a:gs pos="62000">
                  <a:schemeClr val="accent6">
                    <a:lumMod val="60000"/>
                    <a:lumOff val="40000"/>
                    <a:alpha val="58000"/>
                  </a:schemeClr>
                </a:gs>
                <a:gs pos="100000">
                  <a:srgbClr val="FF0000">
                    <a:alpha val="54000"/>
                  </a:srgbClr>
                </a:gs>
                <a:gs pos="27000">
                  <a:schemeClr val="bg1">
                    <a:alpha val="97000"/>
                  </a:schemeClr>
                </a:gs>
              </a:gsLst>
              <a:lin ang="5400000" scaled="0"/>
            </a:gradFill>
          </a:ln>
          <a:effectLst/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Открытый бюджет</a:t>
            </a: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</a:t>
            </a:r>
            <a:b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RU" sz="5400" b="1" i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Онгудайский</a:t>
            </a: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район» </a:t>
            </a:r>
            <a:b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2015-2017 </a:t>
            </a:r>
            <a:r>
              <a: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гг</a:t>
            </a:r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0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2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815" y="589133"/>
            <a:ext cx="6858570" cy="1111675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Структура </a:t>
            </a:r>
            <a:r>
              <a:rPr lang="ru-RU" sz="1800" dirty="0" smtClean="0">
                <a:solidFill>
                  <a:srgbClr val="FF0000"/>
                </a:solidFill>
              </a:rPr>
              <a:t>безвозмездных поступлений </a:t>
            </a:r>
            <a:r>
              <a:rPr lang="ru-RU" sz="1800" dirty="0">
                <a:solidFill>
                  <a:srgbClr val="FF0000"/>
                </a:solidFill>
              </a:rPr>
              <a:t>от других бюджетов бюджетной системы Российской </a:t>
            </a:r>
            <a:r>
              <a:rPr lang="ru-RU" sz="1800" dirty="0" smtClean="0">
                <a:solidFill>
                  <a:srgbClr val="FF0000"/>
                </a:solidFill>
              </a:rPr>
              <a:t>Федерации 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консолидированный бюджет МО «</a:t>
            </a:r>
            <a:r>
              <a:rPr lang="ru-RU" sz="18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.)</a:t>
            </a:r>
            <a:r>
              <a:rPr lang="ru-RU" sz="1800" dirty="0">
                <a:solidFill>
                  <a:srgbClr val="FF0000"/>
                </a:solidFill>
              </a:rPr>
              <a:t/>
            </a:r>
            <a:br>
              <a:rPr lang="ru-RU" sz="1800" dirty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856996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4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09108"/>
            <a:ext cx="6552728" cy="80852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Муниципальные целевые программы в бюджете МО «</a:t>
            </a:r>
            <a:r>
              <a:rPr lang="ru-RU" sz="2400" dirty="0" err="1" smtClean="0">
                <a:solidFill>
                  <a:srgbClr val="FF0000"/>
                </a:solidFill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</a:rPr>
              <a:t> район»2015г</a:t>
            </a:r>
            <a:r>
              <a:rPr lang="ru-RU" sz="2000" dirty="0" smtClean="0">
                <a:solidFill>
                  <a:srgbClr val="FF0000"/>
                </a:solidFill>
              </a:rPr>
              <a:t>.(</a:t>
            </a:r>
            <a:r>
              <a:rPr lang="ru-RU" sz="2000" dirty="0" err="1" smtClean="0">
                <a:solidFill>
                  <a:srgbClr val="FF0000"/>
                </a:solidFill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</a:rPr>
              <a:t>.)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0601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108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89133"/>
            <a:ext cx="6768752" cy="895651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Структура </a:t>
            </a:r>
            <a:r>
              <a:rPr lang="ru-RU" sz="2000" dirty="0" smtClean="0">
                <a:solidFill>
                  <a:srgbClr val="FF0000"/>
                </a:solidFill>
              </a:rPr>
              <a:t>расходов  </a:t>
            </a:r>
            <a:r>
              <a:rPr lang="ru-RU" sz="2000" dirty="0" smtClean="0">
                <a:solidFill>
                  <a:srgbClr val="FF0000"/>
                </a:solidFill>
              </a:rPr>
              <a:t>консолидированного бюджета МО «</a:t>
            </a:r>
            <a:r>
              <a:rPr lang="ru-RU" sz="2000" dirty="0" err="1" smtClean="0">
                <a:solidFill>
                  <a:srgbClr val="FF0000"/>
                </a:solidFill>
              </a:rPr>
              <a:t>Онгудайский</a:t>
            </a:r>
            <a:r>
              <a:rPr lang="ru-RU" sz="2000" dirty="0" smtClean="0">
                <a:solidFill>
                  <a:srgbClr val="FF0000"/>
                </a:solidFill>
              </a:rPr>
              <a:t> район» </a:t>
            </a:r>
            <a:r>
              <a:rPr lang="ru-RU" sz="2000" dirty="0" smtClean="0">
                <a:solidFill>
                  <a:srgbClr val="FF0000"/>
                </a:solidFill>
              </a:rPr>
              <a:t>на 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2015г.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9234191"/>
              </p:ext>
            </p:extLst>
          </p:nvPr>
        </p:nvGraphicFramePr>
        <p:xfrm>
          <a:off x="179512" y="1484784"/>
          <a:ext cx="878497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89132"/>
            <a:ext cx="6768752" cy="103966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Расходы на общегосударственные </a:t>
            </a:r>
            <a:r>
              <a:rPr lang="ru-RU" sz="2400" dirty="0" smtClean="0">
                <a:solidFill>
                  <a:srgbClr val="FF0000"/>
                </a:solidFill>
              </a:rPr>
              <a:t>вопросы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</a:t>
            </a:r>
            <a:b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«</a:t>
            </a:r>
            <a:r>
              <a:rPr lang="ru-RU" sz="24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.)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3217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7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9868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259632" y="589132"/>
            <a:ext cx="6768752" cy="828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FF0000"/>
                </a:solidFill>
              </a:rPr>
              <a:t>Структура расходов на общегосударственные </a:t>
            </a:r>
            <a:r>
              <a:rPr lang="ru-RU" sz="2400" dirty="0" smtClean="0">
                <a:solidFill>
                  <a:srgbClr val="FF0000"/>
                </a:solidFill>
              </a:rPr>
              <a:t>вопросы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24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900" dirty="0" smtClean="0">
                <a:solidFill>
                  <a:srgbClr val="FF0000"/>
                </a:solidFill>
              </a:rPr>
              <a:t>(</a:t>
            </a:r>
            <a:r>
              <a:rPr lang="ru-RU" sz="1900" dirty="0" err="1" smtClean="0">
                <a:solidFill>
                  <a:srgbClr val="FF0000"/>
                </a:solidFill>
              </a:rPr>
              <a:t>тыс.руб</a:t>
            </a:r>
            <a:r>
              <a:rPr lang="ru-RU" sz="1900" dirty="0" smtClean="0">
                <a:solidFill>
                  <a:srgbClr val="FF0000"/>
                </a:solidFill>
              </a:rPr>
              <a:t>.)</a:t>
            </a:r>
            <a:endParaRPr lang="ru-RU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8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814" y="589132"/>
            <a:ext cx="7027613" cy="82850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Расходы на раздел « Национальная оборона»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)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578053"/>
              </p:ext>
            </p:extLst>
          </p:nvPr>
        </p:nvGraphicFramePr>
        <p:xfrm>
          <a:off x="467544" y="1844824"/>
          <a:ext cx="8219256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3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89132"/>
            <a:ext cx="5400600" cy="118368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Структура расходов на национальную </a:t>
            </a:r>
            <a:r>
              <a:rPr lang="ru-RU" sz="1800" dirty="0">
                <a:solidFill>
                  <a:srgbClr val="FF0000"/>
                </a:solidFill>
              </a:rPr>
              <a:t>безопасность и </a:t>
            </a:r>
            <a:r>
              <a:rPr lang="ru-RU" sz="1800" dirty="0" smtClean="0">
                <a:solidFill>
                  <a:srgbClr val="FF0000"/>
                </a:solidFill>
              </a:rPr>
              <a:t>правоохранительную </a:t>
            </a:r>
            <a:r>
              <a:rPr lang="ru-RU" sz="1800" dirty="0" smtClean="0">
                <a:solidFill>
                  <a:srgbClr val="FF0000"/>
                </a:solidFill>
              </a:rPr>
              <a:t>деятельность 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8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b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</a:rPr>
              <a:t>(</a:t>
            </a:r>
            <a:r>
              <a:rPr lang="ru-RU" sz="1600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</a:rPr>
              <a:t>.)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835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5616624" cy="854968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Структура расходов  на национальную экономику 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8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район»  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.) 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0145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55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Структура расходов на жилищно-коммунальное хозяйство</a:t>
            </a:r>
            <a:br>
              <a:rPr lang="ru-RU" sz="1600" dirty="0" smtClean="0">
                <a:solidFill>
                  <a:srgbClr val="FF0000"/>
                </a:solidFill>
              </a:rPr>
            </a:b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r>
              <a:rPr lang="ru-RU" sz="1600" dirty="0" smtClean="0">
                <a:solidFill>
                  <a:srgbClr val="FF0000"/>
                </a:solidFill>
              </a:rPr>
              <a:t>(</a:t>
            </a:r>
            <a:r>
              <a:rPr lang="ru-RU" sz="1600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</a:rPr>
              <a:t>.)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417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7810" y="589133"/>
            <a:ext cx="5184576" cy="82850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Структура расходов  на Образование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24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 err="1" smtClean="0">
                <a:solidFill>
                  <a:srgbClr val="FF0000"/>
                </a:solidFill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602127"/>
              </p:ext>
            </p:extLst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9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489660" cy="576064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Условия положения  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О БЮДЖЕТНОМ ПРОЦЕССЕ В МУНИЦИПАЛЬНОМ ОБРАЗОВАНИИ «ОНГУДАЙСКИЙ РАЙОН» </a:t>
            </a:r>
            <a:b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</a:b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Положение принято решением сессии районного Совета депутатов муниципального образования «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Онгудайский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 район» №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5-2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от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a typeface="Times New Roman"/>
              </a:rPr>
              <a:t>20.03.2014г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</a:rPr>
              <a:t/>
            </a:r>
            <a:b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/>
              </a:rPr>
            </a:b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536504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Участники бюджетного процесса: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</a:rPr>
              <a:t>-</a:t>
            </a:r>
            <a:r>
              <a:rPr lang="ru-RU" b="1" dirty="0" smtClean="0">
                <a:ea typeface="Times New Roman"/>
              </a:rPr>
              <a:t>Глава </a:t>
            </a:r>
            <a:r>
              <a:rPr lang="ru-RU" b="1" dirty="0">
                <a:ea typeface="Times New Roman"/>
              </a:rPr>
              <a:t>района (аймака);</a:t>
            </a:r>
          </a:p>
          <a:p>
            <a:pPr algn="just"/>
            <a:r>
              <a:rPr lang="ru-RU" b="1" dirty="0">
                <a:ea typeface="Times New Roman"/>
              </a:rPr>
              <a:t>-Совет депутатов района (аймака</a:t>
            </a:r>
            <a:r>
              <a:rPr lang="ru-RU" b="1" dirty="0" smtClean="0">
                <a:ea typeface="Times New Roman"/>
              </a:rPr>
              <a:t>) </a:t>
            </a:r>
            <a:r>
              <a:rPr lang="ru-RU" b="1" dirty="0">
                <a:ea typeface="Times New Roman"/>
              </a:rPr>
              <a:t>муниципального образования «</a:t>
            </a:r>
            <a:r>
              <a:rPr lang="ru-RU" b="1" dirty="0" err="1">
                <a:ea typeface="Times New Roman"/>
              </a:rPr>
              <a:t>Онгудайский</a:t>
            </a:r>
            <a:r>
              <a:rPr lang="ru-RU" b="1" dirty="0">
                <a:ea typeface="Times New Roman"/>
              </a:rPr>
              <a:t> район» </a:t>
            </a:r>
            <a:r>
              <a:rPr lang="ru-RU" b="1" dirty="0" smtClean="0">
                <a:ea typeface="Times New Roman"/>
              </a:rPr>
              <a:t>(</a:t>
            </a:r>
            <a:r>
              <a:rPr lang="ru-RU" b="1" dirty="0">
                <a:ea typeface="Times New Roman"/>
              </a:rPr>
              <a:t>далее </a:t>
            </a:r>
            <a:r>
              <a:rPr lang="ru-RU" b="1" dirty="0" smtClean="0">
                <a:ea typeface="Times New Roman"/>
              </a:rPr>
              <a:t>–Совет депутатов района (</a:t>
            </a:r>
            <a:r>
              <a:rPr lang="ru-RU" b="1" dirty="0">
                <a:ea typeface="Times New Roman"/>
              </a:rPr>
              <a:t>аймака</a:t>
            </a:r>
            <a:r>
              <a:rPr lang="ru-RU" b="1" dirty="0" smtClean="0">
                <a:ea typeface="Times New Roman"/>
              </a:rPr>
              <a:t>);</a:t>
            </a:r>
            <a:endParaRPr lang="ru-RU" b="1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/>
              </a:rPr>
              <a:t>-Администрация района (аймака) муниципального образования «</a:t>
            </a:r>
            <a:r>
              <a:rPr lang="ru-RU" b="1" dirty="0" err="1">
                <a:ea typeface="Times New Roman"/>
              </a:rPr>
              <a:t>Онгудайский</a:t>
            </a:r>
            <a:r>
              <a:rPr lang="ru-RU" b="1" dirty="0">
                <a:ea typeface="Times New Roman"/>
              </a:rPr>
              <a:t> район» (далее –      Администрация района (аймака);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/>
              </a:rPr>
              <a:t>-Управление по экономике и финансам администрации муниципального образования «</a:t>
            </a:r>
            <a:r>
              <a:rPr lang="ru-RU" b="1" dirty="0" err="1">
                <a:ea typeface="Times New Roman"/>
              </a:rPr>
              <a:t>Онгудайский</a:t>
            </a:r>
            <a:r>
              <a:rPr lang="ru-RU" b="1" dirty="0">
                <a:ea typeface="Times New Roman"/>
              </a:rPr>
              <a:t> район» (далее-Управление по экономике и финансам);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/>
              </a:rPr>
              <a:t>-Контрольно-счетная </a:t>
            </a:r>
            <a:r>
              <a:rPr lang="ru-RU" b="1" dirty="0" smtClean="0">
                <a:ea typeface="Times New Roman"/>
              </a:rPr>
              <a:t>палата </a:t>
            </a:r>
            <a:r>
              <a:rPr lang="ru-RU" b="1" dirty="0">
                <a:ea typeface="Times New Roman"/>
              </a:rPr>
              <a:t>муниципального образования «</a:t>
            </a:r>
            <a:r>
              <a:rPr lang="ru-RU" b="1" dirty="0" err="1">
                <a:ea typeface="Times New Roman"/>
              </a:rPr>
              <a:t>Онгудайский</a:t>
            </a:r>
            <a:r>
              <a:rPr lang="ru-RU" b="1" dirty="0">
                <a:ea typeface="Times New Roman"/>
              </a:rPr>
              <a:t> </a:t>
            </a:r>
            <a:r>
              <a:rPr lang="ru-RU" b="1" dirty="0" smtClean="0">
                <a:ea typeface="Times New Roman"/>
              </a:rPr>
              <a:t>район» (далее- Контрольно-счетная палата)</a:t>
            </a:r>
            <a:r>
              <a:rPr lang="en-US" b="1" dirty="0" smtClean="0">
                <a:ea typeface="Times New Roman"/>
              </a:rPr>
              <a:t>: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ea typeface="Times New Roman"/>
              </a:rPr>
              <a:t>-Главные </a:t>
            </a:r>
            <a:r>
              <a:rPr lang="ru-RU" b="1" dirty="0">
                <a:ea typeface="Times New Roman"/>
              </a:rPr>
              <a:t>распорядители </a:t>
            </a:r>
            <a:r>
              <a:rPr lang="ru-RU" b="1" dirty="0" smtClean="0">
                <a:ea typeface="Times New Roman"/>
              </a:rPr>
              <a:t>бюджета</a:t>
            </a:r>
            <a:r>
              <a:rPr lang="en-US" b="1" dirty="0" smtClean="0">
                <a:ea typeface="Times New Roman"/>
              </a:rPr>
              <a:t> </a:t>
            </a:r>
            <a:r>
              <a:rPr lang="ru-RU" b="1" dirty="0" smtClean="0">
                <a:ea typeface="Times New Roman"/>
              </a:rPr>
              <a:t>муниципального образования;</a:t>
            </a:r>
            <a:endParaRPr lang="ru-RU" b="1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/>
              </a:rPr>
              <a:t>-главные администраторы (администраторы) доходов </a:t>
            </a:r>
            <a:r>
              <a:rPr lang="ru-RU" b="1" dirty="0" smtClean="0">
                <a:ea typeface="Times New Roman"/>
              </a:rPr>
              <a:t>бюджета </a:t>
            </a:r>
            <a:r>
              <a:rPr lang="ru-RU" b="1" dirty="0">
                <a:ea typeface="Times New Roman"/>
              </a:rPr>
              <a:t>муниципального образования</a:t>
            </a:r>
            <a:r>
              <a:rPr lang="ru-RU" b="1" dirty="0" smtClean="0">
                <a:ea typeface="Times New Roman"/>
              </a:rPr>
              <a:t> ;</a:t>
            </a:r>
            <a:endParaRPr lang="ru-RU" b="1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/>
              </a:rPr>
              <a:t>-главные администраторы (администраторы) источников финансирования дефицита </a:t>
            </a:r>
            <a:r>
              <a:rPr lang="ru-RU" b="1" dirty="0" smtClean="0">
                <a:ea typeface="Times New Roman"/>
              </a:rPr>
              <a:t>бюджета муниципального образования;</a:t>
            </a:r>
            <a:endParaRPr lang="ru-RU" b="1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b="1" dirty="0">
                <a:ea typeface="Times New Roman"/>
              </a:rPr>
              <a:t>-получатели средств </a:t>
            </a:r>
            <a:r>
              <a:rPr lang="ru-RU" b="1" dirty="0" smtClean="0">
                <a:ea typeface="Times New Roman"/>
              </a:rPr>
              <a:t>бюджета </a:t>
            </a:r>
            <a:r>
              <a:rPr lang="ru-RU" b="1" dirty="0">
                <a:ea typeface="Times New Roman"/>
              </a:rPr>
              <a:t>муниципального </a:t>
            </a:r>
            <a:r>
              <a:rPr lang="ru-RU" b="1" dirty="0" smtClean="0">
                <a:ea typeface="Times New Roman"/>
              </a:rPr>
              <a:t>образования.</a:t>
            </a:r>
            <a:endParaRPr lang="ru-RU" b="1" dirty="0">
              <a:ea typeface="Times New Roman"/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Основные </a:t>
            </a:r>
            <a:r>
              <a:rPr lang="ru-RU" b="1" dirty="0">
                <a:solidFill>
                  <a:srgbClr val="C00000"/>
                </a:solidFill>
              </a:rPr>
              <a:t>этапы бюджетного процесса:</a:t>
            </a:r>
          </a:p>
          <a:p>
            <a:r>
              <a:rPr lang="ru-RU" b="1" dirty="0">
                <a:ea typeface="Times New Roman"/>
              </a:rPr>
              <a:t>-Внесение проекта решения  о местном бюджете в Совет депутатов района(аймака);</a:t>
            </a:r>
          </a:p>
          <a:p>
            <a:r>
              <a:rPr lang="ru-RU" b="1" dirty="0">
                <a:ea typeface="Times New Roman"/>
              </a:rPr>
              <a:t>-Рассмотрение и утверждение проекта Решения о бюджете муниципального образования «</a:t>
            </a:r>
            <a:r>
              <a:rPr lang="ru-RU" b="1" dirty="0" err="1">
                <a:ea typeface="Times New Roman"/>
              </a:rPr>
              <a:t>Онгудайский</a:t>
            </a:r>
            <a:r>
              <a:rPr lang="ru-RU" b="1" dirty="0">
                <a:ea typeface="Times New Roman"/>
              </a:rPr>
              <a:t> район»;</a:t>
            </a:r>
          </a:p>
          <a:p>
            <a:r>
              <a:rPr lang="ru-RU" b="1" dirty="0">
                <a:ea typeface="Times New Roman"/>
              </a:rPr>
              <a:t>-Исполнение бюджета муниципального образования «</a:t>
            </a:r>
            <a:r>
              <a:rPr lang="ru-RU" b="1" dirty="0" err="1">
                <a:ea typeface="Times New Roman"/>
              </a:rPr>
              <a:t>Онгудайский</a:t>
            </a:r>
            <a:r>
              <a:rPr lang="ru-RU" b="1" dirty="0">
                <a:ea typeface="Times New Roman"/>
              </a:rPr>
              <a:t> район»;</a:t>
            </a:r>
          </a:p>
          <a:p>
            <a:r>
              <a:rPr lang="ru-RU" b="1" dirty="0">
                <a:ea typeface="Times New Roman"/>
              </a:rPr>
              <a:t>-Составление, внешняя проверка, рассмотрение и утверждение бюджетной отчетности.</a:t>
            </a:r>
          </a:p>
          <a:p>
            <a:endParaRPr lang="ru-RU" sz="2000" b="1" dirty="0">
              <a:ea typeface="Times New Roman"/>
            </a:endParaRPr>
          </a:p>
          <a:p>
            <a:endParaRPr lang="ru-RU" sz="2000" dirty="0">
              <a:ea typeface="Times New Roman"/>
            </a:endParaRPr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10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5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89132"/>
            <a:ext cx="6937795" cy="828505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Структура расходов на Культуру </a:t>
            </a:r>
            <a:r>
              <a:rPr lang="ru-RU" sz="1600" dirty="0" smtClean="0">
                <a:solidFill>
                  <a:srgbClr val="FF0000"/>
                </a:solidFill>
              </a:rPr>
              <a:t>и кинематография</a:t>
            </a:r>
            <a:r>
              <a:rPr lang="ru-RU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b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(</a:t>
            </a:r>
            <a:r>
              <a:rPr lang="ru-RU" sz="1600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</a:rPr>
              <a:t>) 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088184"/>
              </p:ext>
            </p:extLst>
          </p:nvPr>
        </p:nvGraphicFramePr>
        <p:xfrm>
          <a:off x="423330" y="2564904"/>
          <a:ext cx="8229600" cy="1656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30624"/>
                <a:gridCol w="1440160"/>
                <a:gridCol w="1296144"/>
                <a:gridCol w="1512168"/>
                <a:gridCol w="14505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2014г.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2015г.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2016г.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35335,30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24417,49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23843,97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23596,53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Периодическая  печать и издательство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2812,86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1902,08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1902,08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1902,08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6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89132"/>
            <a:ext cx="6408712" cy="828505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Структура расходов на здравоохранение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консолидированного бюджета МО «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Онгудайского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района»</a:t>
            </a:r>
            <a:b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(</a:t>
            </a:r>
            <a:r>
              <a:rPr lang="ru-RU" sz="1600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</a:rPr>
              <a:t>)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417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6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89132"/>
            <a:ext cx="7027613" cy="828233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Структура расходов на социальную  политику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b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(</a:t>
            </a:r>
            <a:r>
              <a:rPr lang="ru-RU" sz="1600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</a:rPr>
              <a:t>.)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7179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1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89133"/>
            <a:ext cx="5616624" cy="1255691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Структура расходов на физическую культуру </a:t>
            </a:r>
            <a:r>
              <a:rPr lang="ru-RU" sz="2400" dirty="0" smtClean="0">
                <a:solidFill>
                  <a:srgbClr val="FF0000"/>
                </a:solidFill>
              </a:rPr>
              <a:t>и спорт</a:t>
            </a:r>
            <a:r>
              <a:rPr lang="ru-RU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24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b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 err="1" smtClean="0">
                <a:solidFill>
                  <a:srgbClr val="FF0000"/>
                </a:solidFill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806180"/>
              </p:ext>
            </p:extLst>
          </p:nvPr>
        </p:nvGraphicFramePr>
        <p:xfrm>
          <a:off x="423330" y="2708920"/>
          <a:ext cx="8229600" cy="16560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106688"/>
                <a:gridCol w="1368152"/>
                <a:gridCol w="1368152"/>
                <a:gridCol w="1224136"/>
                <a:gridCol w="11624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2586,06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1437,05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1434,05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1436,05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Другие вопросы в</a:t>
                      </a:r>
                      <a:r>
                        <a:rPr lang="ru-RU" baseline="0" dirty="0" smtClean="0"/>
                        <a:t> области физкультуры и спорта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8062,79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7242,63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6199,84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5788,57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9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89133"/>
            <a:ext cx="5277272" cy="111167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Расходы  на средства </a:t>
            </a:r>
            <a:r>
              <a:rPr lang="ru-RU" sz="1600" dirty="0" smtClean="0">
                <a:solidFill>
                  <a:srgbClr val="FF0000"/>
                </a:solidFill>
              </a:rPr>
              <a:t>массовой информации</a:t>
            </a:r>
            <a:r>
              <a:rPr lang="ru-RU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b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FF0000"/>
                </a:solidFill>
              </a:rPr>
              <a:t>(</a:t>
            </a:r>
            <a:r>
              <a:rPr lang="ru-RU" sz="1600" dirty="0" err="1" smtClean="0">
                <a:solidFill>
                  <a:srgbClr val="FF0000"/>
                </a:solidFill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</a:rPr>
              <a:t>.)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595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89132"/>
            <a:ext cx="6491064" cy="886523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Расходы на обслуживание </a:t>
            </a:r>
            <a:r>
              <a:rPr lang="ru-RU" sz="1800" dirty="0" smtClean="0">
                <a:solidFill>
                  <a:srgbClr val="FF0000"/>
                </a:solidFill>
              </a:rPr>
              <a:t>государственного и муниципального долга</a:t>
            </a:r>
            <a:r>
              <a:rPr lang="ru-RU" sz="18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18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b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.)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89529"/>
              </p:ext>
            </p:extLst>
          </p:nvPr>
        </p:nvGraphicFramePr>
        <p:xfrm>
          <a:off x="373244" y="3140968"/>
          <a:ext cx="8229600" cy="1656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2712"/>
                <a:gridCol w="1296144"/>
                <a:gridCol w="1368152"/>
                <a:gridCol w="1368152"/>
                <a:gridCol w="8744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Обслуживание государственного и муниципального долга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4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865787" cy="8689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долг муниципального образования «</a:t>
            </a:r>
            <a:r>
              <a:rPr lang="ru-RU" sz="2400" dirty="0" err="1" smtClean="0">
                <a:solidFill>
                  <a:srgbClr val="FF0000"/>
                </a:solidFill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</a:rPr>
              <a:t> район»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.)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302799"/>
              </p:ext>
            </p:extLst>
          </p:nvPr>
        </p:nvGraphicFramePr>
        <p:xfrm>
          <a:off x="438999" y="1772816"/>
          <a:ext cx="8145644" cy="475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411"/>
                <a:gridCol w="2036411"/>
                <a:gridCol w="2036411"/>
                <a:gridCol w="2036411"/>
              </a:tblGrid>
              <a:tr h="498678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По состоянию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Муниципальный долг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2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всего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По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муниципальным гарантиям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По бюджетным кредитам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26671">
                <a:tc>
                  <a:txBody>
                    <a:bodyPr/>
                    <a:lstStyle/>
                    <a:p>
                      <a:r>
                        <a:rPr lang="ru-RU" dirty="0" smtClean="0"/>
                        <a:t>01.01.2014</a:t>
                      </a:r>
                    </a:p>
                    <a:p>
                      <a:r>
                        <a:rPr lang="ru-RU" dirty="0" smtClean="0"/>
                        <a:t>(по факту)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4543,1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4543,1</a:t>
                      </a:r>
                      <a:endParaRPr lang="ru-RU" dirty="0"/>
                    </a:p>
                  </a:txBody>
                  <a:tcPr/>
                </a:tc>
              </a:tr>
              <a:tr h="426671">
                <a:tc>
                  <a:txBody>
                    <a:bodyPr/>
                    <a:lstStyle/>
                    <a:p>
                      <a:r>
                        <a:rPr lang="ru-RU" dirty="0" smtClean="0"/>
                        <a:t>01.01.2015</a:t>
                      </a:r>
                    </a:p>
                    <a:p>
                      <a:r>
                        <a:rPr lang="ru-RU" dirty="0" smtClean="0"/>
                        <a:t>(по факту)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5500,0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5500,0</a:t>
                      </a:r>
                      <a:endParaRPr lang="ru-RU" dirty="0"/>
                    </a:p>
                  </a:txBody>
                  <a:tcPr/>
                </a:tc>
              </a:tr>
              <a:tr h="426671">
                <a:tc>
                  <a:txBody>
                    <a:bodyPr/>
                    <a:lstStyle/>
                    <a:p>
                      <a:r>
                        <a:rPr lang="ru-RU" dirty="0" smtClean="0"/>
                        <a:t>01.01.2016 (прогнозный)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8111,4</a:t>
                      </a:r>
                      <a:endParaRPr lang="ru-RU" dirty="0"/>
                    </a:p>
                  </a:txBody>
                  <a:tcPr/>
                </a:tc>
              </a:tr>
              <a:tr h="420826">
                <a:tc>
                  <a:txBody>
                    <a:bodyPr/>
                    <a:lstStyle/>
                    <a:p>
                      <a:r>
                        <a:rPr lang="ru-RU" dirty="0" smtClean="0"/>
                        <a:t>01.01.2017</a:t>
                      </a:r>
                    </a:p>
                    <a:p>
                      <a:r>
                        <a:rPr lang="ru-RU" dirty="0" smtClean="0"/>
                        <a:t>(прогнозный)</a:t>
                      </a:r>
                      <a:endParaRPr lang="ru-RU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8111,4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8111,4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826">
                <a:tc>
                  <a:txBody>
                    <a:bodyPr/>
                    <a:lstStyle/>
                    <a:p>
                      <a:r>
                        <a:rPr lang="ru-RU" dirty="0" smtClean="0"/>
                        <a:t>01.01.2018</a:t>
                      </a:r>
                    </a:p>
                    <a:p>
                      <a:r>
                        <a:rPr lang="ru-RU" dirty="0" smtClean="0"/>
                        <a:t>(прогнозный)</a:t>
                      </a:r>
                      <a:endParaRPr lang="ru-RU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8111,4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8111,4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0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открытый бюджет ШАБЛОНЫ\659px-Altai-geo-stub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15" y="1412776"/>
            <a:ext cx="6276975" cy="5057775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dmin\Desktop\открытый бюджет ШАБЛОНЫ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427" y="2645489"/>
            <a:ext cx="1897341" cy="142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298" y="42930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min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815" y="763774"/>
            <a:ext cx="6888079" cy="93610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Основные характеристики доходов и расходов</a:t>
            </a:r>
            <a:br>
              <a:rPr lang="ru-RU" sz="2000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 консолидированного бюджета МО «</a:t>
            </a:r>
            <a:r>
              <a:rPr lang="ru-RU" sz="2000" dirty="0" err="1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2015 год и на плановый период 2016-2017  годов (</a:t>
            </a:r>
            <a:r>
              <a:rPr lang="ru-RU" sz="2000" dirty="0" err="1">
                <a:solidFill>
                  <a:srgbClr val="FF0000"/>
                </a:solidFill>
                <a:cs typeface="Times New Roman" pitchFamily="18" charset="0"/>
              </a:rPr>
              <a:t>тыс.руб</a:t>
            </a: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.)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426968"/>
              </p:ext>
            </p:extLst>
          </p:nvPr>
        </p:nvGraphicFramePr>
        <p:xfrm>
          <a:off x="539552" y="1988840"/>
          <a:ext cx="8208912" cy="4381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7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89133"/>
            <a:ext cx="6624736" cy="88758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Объем поступлений доходов консолидированный бюджет муниципального образования «</a:t>
            </a:r>
            <a:r>
              <a:rPr lang="ru-RU" sz="2000" dirty="0" err="1" smtClean="0">
                <a:solidFill>
                  <a:srgbClr val="FF0000"/>
                </a:solidFill>
              </a:rPr>
              <a:t>Онгудайский</a:t>
            </a:r>
            <a:r>
              <a:rPr lang="ru-RU" sz="2000" dirty="0" smtClean="0">
                <a:solidFill>
                  <a:srgbClr val="FF0000"/>
                </a:solidFill>
              </a:rPr>
              <a:t> район»</a:t>
            </a:r>
            <a:r>
              <a:rPr lang="ru-RU" sz="20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ru-RU" sz="2000" dirty="0" err="1" smtClean="0">
                <a:solidFill>
                  <a:srgbClr val="FF0000"/>
                </a:solidFill>
                <a:cs typeface="Times New Roman" pitchFamily="18" charset="0"/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.)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6695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1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89133"/>
            <a:ext cx="6552728" cy="967659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Налоговые и неналоговые доходы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МО «</a:t>
            </a:r>
            <a:r>
              <a:rPr lang="ru-RU" sz="24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r>
              <a:rPr lang="ru-RU" sz="2400" dirty="0" smtClean="0">
                <a:solidFill>
                  <a:srgbClr val="FF0000"/>
                </a:solidFill>
              </a:rPr>
              <a:t>(</a:t>
            </a:r>
            <a:r>
              <a:rPr lang="ru-RU" sz="2400" dirty="0" err="1" smtClean="0">
                <a:solidFill>
                  <a:srgbClr val="FF0000"/>
                </a:solidFill>
              </a:rPr>
              <a:t>тыс.руб</a:t>
            </a:r>
            <a:r>
              <a:rPr lang="ru-RU" sz="2400" dirty="0" smtClean="0">
                <a:solidFill>
                  <a:srgbClr val="FF0000"/>
                </a:solidFill>
              </a:rPr>
              <a:t>.)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9335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9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28215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Структура  плановых показателей налоговых доходов 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бюджета </a:t>
            </a:r>
            <a:b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МО «</a:t>
            </a:r>
            <a:r>
              <a:rPr lang="ru-RU" sz="20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r>
              <a:rPr lang="ru-RU" sz="2000" dirty="0" smtClean="0">
                <a:solidFill>
                  <a:srgbClr val="FF0000"/>
                </a:solidFill>
              </a:rPr>
              <a:t>(</a:t>
            </a:r>
            <a:r>
              <a:rPr lang="ru-RU" sz="2000" dirty="0" err="1" smtClean="0">
                <a:solidFill>
                  <a:srgbClr val="FF0000"/>
                </a:solidFill>
              </a:rPr>
              <a:t>тыс.руб</a:t>
            </a:r>
            <a:r>
              <a:rPr lang="ru-RU" sz="2000" dirty="0" smtClean="0">
                <a:solidFill>
                  <a:srgbClr val="FF0000"/>
                </a:solidFill>
              </a:rPr>
              <a:t>.)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1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2" name="Объект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631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3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4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815" y="763774"/>
            <a:ext cx="6930578" cy="6538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Неналоговые доходы</a:t>
            </a:r>
            <a:r>
              <a:rPr lang="ru-RU" sz="2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бюджета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МО «</a:t>
            </a:r>
            <a:r>
              <a:rPr lang="ru-RU" sz="24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 район»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srgbClr val="FF0000"/>
                </a:solidFill>
              </a:rPr>
              <a:t>(</a:t>
            </a:r>
            <a:r>
              <a:rPr lang="ru-RU" sz="1200" dirty="0" err="1" smtClean="0">
                <a:solidFill>
                  <a:srgbClr val="FF0000"/>
                </a:solidFill>
              </a:rPr>
              <a:t>тыс.руб</a:t>
            </a:r>
            <a:r>
              <a:rPr lang="ru-RU" sz="1200" dirty="0" smtClean="0">
                <a:solidFill>
                  <a:srgbClr val="FF0000"/>
                </a:solidFill>
              </a:rPr>
              <a:t>.)</a:t>
            </a:r>
            <a:endParaRPr lang="ru-RU" sz="1200" dirty="0">
              <a:solidFill>
                <a:srgbClr val="FF0000"/>
              </a:solidFill>
            </a:endParaRPr>
          </a:p>
        </p:txBody>
      </p:sp>
      <p:pic>
        <p:nvPicPr>
          <p:cNvPr id="9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6524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9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815" y="692696"/>
            <a:ext cx="6786562" cy="72494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Структура </a:t>
            </a:r>
            <a:r>
              <a:rPr lang="ru-RU" sz="1800" dirty="0" smtClean="0">
                <a:solidFill>
                  <a:srgbClr val="FF0000"/>
                </a:solidFill>
              </a:rPr>
              <a:t>показателей </a:t>
            </a:r>
            <a:r>
              <a:rPr lang="ru-RU" sz="1800" dirty="0" smtClean="0">
                <a:solidFill>
                  <a:srgbClr val="FF0000"/>
                </a:solidFill>
              </a:rPr>
              <a:t>неналоговых доходов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консолидированного 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бюджета МО «</a:t>
            </a:r>
            <a:r>
              <a:rPr lang="ru-RU" sz="18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800" dirty="0" smtClean="0">
                <a:solidFill>
                  <a:srgbClr val="FF0000"/>
                </a:solidFill>
                <a:cs typeface="Times New Roman" pitchFamily="18" charset="0"/>
              </a:rPr>
              <a:t> район» </a:t>
            </a:r>
            <a:r>
              <a:rPr lang="ru-RU" sz="1800" dirty="0" smtClean="0">
                <a:solidFill>
                  <a:srgbClr val="FF0000"/>
                </a:solidFill>
              </a:rPr>
              <a:t>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>
                <a:solidFill>
                  <a:srgbClr val="FF0000"/>
                </a:solidFill>
              </a:rPr>
              <a:t>.)</a:t>
            </a:r>
            <a:endParaRPr lang="ru-RU" sz="18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382199"/>
              </p:ext>
            </p:extLst>
          </p:nvPr>
        </p:nvGraphicFramePr>
        <p:xfrm>
          <a:off x="323527" y="1412776"/>
          <a:ext cx="868473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4" descr="C:\Users\admin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4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3774"/>
            <a:ext cx="6696744" cy="653864"/>
          </a:xfrm>
        </p:spPr>
        <p:txBody>
          <a:bodyPr>
            <a:no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Безвозмездные поступления от других бюджетов бюджетной системы Российской </a:t>
            </a:r>
            <a:r>
              <a:rPr lang="ru-RU" sz="1600" dirty="0" smtClean="0">
                <a:solidFill>
                  <a:srgbClr val="FF0000"/>
                </a:solidFill>
              </a:rPr>
              <a:t>Федерации</a:t>
            </a:r>
            <a:r>
              <a:rPr lang="ru-RU" sz="16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консолидированный бюджет 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МО «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Онгудайский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 район» (</a:t>
            </a:r>
            <a:r>
              <a:rPr lang="ru-RU" sz="1600" dirty="0" err="1" smtClean="0">
                <a:solidFill>
                  <a:srgbClr val="FF0000"/>
                </a:solidFill>
                <a:cs typeface="Times New Roman" pitchFamily="18" charset="0"/>
              </a:rPr>
              <a:t>тыс.руб</a:t>
            </a:r>
            <a:r>
              <a:rPr lang="ru-RU" sz="1600" dirty="0" smtClean="0">
                <a:solidFill>
                  <a:srgbClr val="FF0000"/>
                </a:solidFill>
                <a:cs typeface="Times New Roman" pitchFamily="18" charset="0"/>
              </a:rPr>
              <a:t>.)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394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5" descr="C:\Users\admin\Desktop\открытый бюджет ШАБЛОНЫ\1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62" y="260648"/>
            <a:ext cx="952153" cy="100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dmin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27" y="321077"/>
            <a:ext cx="810834" cy="88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\Desktop\открытый бюджет ШАБЛОНЫ\12321312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98" y="13069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4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1295</TotalTime>
  <Words>594</Words>
  <Application>Microsoft Office PowerPoint</Application>
  <PresentationFormat>Экран (4:3)</PresentationFormat>
  <Paragraphs>114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Открытый бюджет Муниципального образования  «Онгудайский район»  на 2015-2017 гг.</vt:lpstr>
      <vt:lpstr>Условия положения   О БЮДЖЕТНОМ ПРОЦЕССЕ В МУНИЦИПАЛЬНОМ ОБРАЗОВАНИИ «ОНГУДАЙСКИЙ РАЙОН»  Положение принято решением сессии районного Совета депутатов муниципального образования «Онгудайский район» №5-2 от 20.03.2014г </vt:lpstr>
      <vt:lpstr>Основные характеристики доходов и расходов  консолидированного бюджета МО «Онгудайский район» на 2015 год и на плановый период 2016-2017  годов (тыс.руб.)</vt:lpstr>
      <vt:lpstr>Объем поступлений доходов консолидированный бюджет муниципального образования «Онгудайский район»  (тыс.руб.)</vt:lpstr>
      <vt:lpstr>Налоговые и неналоговые доходы консолидированного бюджета МО «Онгудайский район»(тыс.руб.)</vt:lpstr>
      <vt:lpstr>Структура  плановых показателей налоговых доходов  консолидированного бюджета  МО «Онгудайский район» (тыс.руб.)</vt:lpstr>
      <vt:lpstr>Неналоговые доходы консолидированного бюджета  МО «Онгудайский район» (тыс.руб.)</vt:lpstr>
      <vt:lpstr>Структура показателей неналоговых доходов консолидированного бюджета МО «Онгудайский район» (тыс.руб.)</vt:lpstr>
      <vt:lpstr>Безвозмездные поступления от других бюджетов бюджетной системы Российской Федерации консолидированный бюджет МО «Онгудайский район» (тыс.руб.)</vt:lpstr>
      <vt:lpstr>Структура безвозмездных поступлений от других бюджетов бюджетной системы Российской Федерации консолидированный бюджет МО «Онгудайский район» (тыс.руб.) </vt:lpstr>
      <vt:lpstr>Муниципальные целевые программы в бюджете МО «Онгудайский район»2015г.(тыс.руб.)</vt:lpstr>
      <vt:lpstr>Структура расходов  консолидированного бюджета МО «Онгудайский район» на   2015г. </vt:lpstr>
      <vt:lpstr>Расходы на общегосударственные вопросы консолидированного бюджета МО  «Онгудайский район» (тыс.руб.)</vt:lpstr>
      <vt:lpstr>Презентация PowerPoint</vt:lpstr>
      <vt:lpstr>Расходы на раздел « Национальная оборона» консолидированного бюджета (тыс.руб)</vt:lpstr>
      <vt:lpstr>Структура расходов на национальную безопасность и правоохранительную деятельность консолидированного бюджета МО «Онгудайский район»  (тыс.руб.) </vt:lpstr>
      <vt:lpstr>Структура расходов  на национальную экономику консолидированного бюджета МО «Онгудайский район»  (тыс.руб.) </vt:lpstr>
      <vt:lpstr>Структура расходов на жилищно-коммунальное хозяйство  консолидированного бюджета МО «Онгудайский район» (тыс.руб.)</vt:lpstr>
      <vt:lpstr>Структура расходов  на Образование консолидированного бюджета МО «Онгудайский район» (тыс.руб)</vt:lpstr>
      <vt:lpstr>Структура расходов на Культуру и кинематография консолидированного бюджета МО «Онгудайский район»  (тыс.руб) </vt:lpstr>
      <vt:lpstr>Структура расходов на здравоохранение консолидированного бюджета МО «Онгудайского района»   (тыс.руб)</vt:lpstr>
      <vt:lpstr>Структура расходов на социальную  политику консолидированного бюджета МО «Онгудайский район»  (тыс.руб.)</vt:lpstr>
      <vt:lpstr>Структура расходов на физическую культуру и спорт консолидированного бюджета МО «Онгудайский район»  (тыс.руб)</vt:lpstr>
      <vt:lpstr>Расходы  на средства массовой информации консолидированного бюджета МО «Онгудайский район»   (тыс.руб.)</vt:lpstr>
      <vt:lpstr>Расходы на обслуживание государственного и муниципального долга консолидированного бюджета МО «Онгудайский район»  (тыс.руб.)</vt:lpstr>
      <vt:lpstr>Муниципальный долг муниципального образования «Онгудайский район»(тыс.руб.)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FinOtdel</cp:lastModifiedBy>
  <cp:revision>90</cp:revision>
  <dcterms:created xsi:type="dcterms:W3CDTF">2014-12-26T03:58:18Z</dcterms:created>
  <dcterms:modified xsi:type="dcterms:W3CDTF">2014-12-31T07:21:14Z</dcterms:modified>
</cp:coreProperties>
</file>